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Caveat"/>
      <p:regular r:id="rId58"/>
      <p:bold r:id="rId59"/>
    </p:embeddedFont>
    <p:embeddedFont>
      <p:font typeface="Roboto Medium"/>
      <p:regular r:id="rId60"/>
      <p:bold r:id="rId61"/>
      <p:italic r:id="rId62"/>
      <p:boldItalic r:id="rId63"/>
    </p:embeddedFont>
    <p:embeddedFont>
      <p:font typeface="Proxima Nova"/>
      <p:regular r:id="rId64"/>
      <p:bold r:id="rId65"/>
      <p:italic r:id="rId66"/>
      <p:boldItalic r:id="rId67"/>
    </p:embeddedFont>
    <p:embeddedFont>
      <p:font typeface="Inter"/>
      <p:regular r:id="rId68"/>
      <p:bold r:id="rId69"/>
    </p:embeddedFont>
    <p:embeddedFont>
      <p:font typeface="Work Sans"/>
      <p:regular r:id="rId70"/>
      <p:bold r:id="rId71"/>
      <p:italic r:id="rId72"/>
      <p:boldItalic r:id="rId73"/>
    </p:embeddedFont>
    <p:embeddedFont>
      <p:font typeface="Roboto Light"/>
      <p:regular r:id="rId74"/>
      <p:bold r:id="rId75"/>
      <p:italic r:id="rId76"/>
      <p:boldItalic r:id="rId77"/>
    </p:embeddedFont>
    <p:embeddedFont>
      <p:font typeface="Roboto"/>
      <p:regular r:id="rId78"/>
      <p:bold r:id="rId79"/>
      <p:italic r:id="rId80"/>
      <p:boldItalic r:id="rId81"/>
    </p:embeddedFont>
    <p:embeddedFont>
      <p:font typeface="Inter Light"/>
      <p:regular r:id="rId82"/>
      <p:bold r:id="rId83"/>
    </p:embeddedFont>
    <p:embeddedFont>
      <p:font typeface="Inter ExtraBold"/>
      <p:bold r:id="rId84"/>
    </p:embeddedFont>
    <p:embeddedFont>
      <p:font typeface="Josefin Sans"/>
      <p:regular r:id="rId85"/>
      <p:bold r:id="rId86"/>
      <p:italic r:id="rId87"/>
      <p:boldItalic r:id="rId88"/>
    </p:embeddedFont>
    <p:embeddedFont>
      <p:font typeface="Shrikhand"/>
      <p:regular r:id="rId89"/>
    </p:embeddedFont>
    <p:embeddedFont>
      <p:font typeface="Inter Medium"/>
      <p:regular r:id="rId90"/>
      <p:bold r:id="rId91"/>
    </p:embeddedFont>
    <p:embeddedFont>
      <p:font typeface="Caveat SemiBold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InterExtraBold-bold.fntdata"/><Relationship Id="rId83" Type="http://schemas.openxmlformats.org/officeDocument/2006/relationships/font" Target="fonts/InterLight-bold.fntdata"/><Relationship Id="rId42" Type="http://schemas.openxmlformats.org/officeDocument/2006/relationships/slide" Target="slides/slide36.xml"/><Relationship Id="rId86" Type="http://schemas.openxmlformats.org/officeDocument/2006/relationships/font" Target="fonts/JosefinSans-bold.fntdata"/><Relationship Id="rId41" Type="http://schemas.openxmlformats.org/officeDocument/2006/relationships/slide" Target="slides/slide35.xml"/><Relationship Id="rId85" Type="http://schemas.openxmlformats.org/officeDocument/2006/relationships/font" Target="fonts/JosefinSans-regular.fntdata"/><Relationship Id="rId44" Type="http://schemas.openxmlformats.org/officeDocument/2006/relationships/slide" Target="slides/slide38.xml"/><Relationship Id="rId88" Type="http://schemas.openxmlformats.org/officeDocument/2006/relationships/font" Target="fonts/JosefinSans-boldItalic.fntdata"/><Relationship Id="rId43" Type="http://schemas.openxmlformats.org/officeDocument/2006/relationships/slide" Target="slides/slide37.xml"/><Relationship Id="rId87" Type="http://schemas.openxmlformats.org/officeDocument/2006/relationships/font" Target="fonts/JosefinSans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Shrikhand-regular.fntdata"/><Relationship Id="rId80" Type="http://schemas.openxmlformats.org/officeDocument/2006/relationships/font" Target="fonts/Roboto-italic.fntdata"/><Relationship Id="rId82" Type="http://schemas.openxmlformats.org/officeDocument/2006/relationships/font" Target="fonts/InterLight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WorkSans-boldItalic.fntdata"/><Relationship Id="rId72" Type="http://schemas.openxmlformats.org/officeDocument/2006/relationships/font" Target="fonts/WorkSans-italic.fntdata"/><Relationship Id="rId31" Type="http://schemas.openxmlformats.org/officeDocument/2006/relationships/slide" Target="slides/slide25.xml"/><Relationship Id="rId75" Type="http://schemas.openxmlformats.org/officeDocument/2006/relationships/font" Target="fonts/RobotoLight-bold.fntdata"/><Relationship Id="rId30" Type="http://schemas.openxmlformats.org/officeDocument/2006/relationships/slide" Target="slides/slide24.xml"/><Relationship Id="rId74" Type="http://schemas.openxmlformats.org/officeDocument/2006/relationships/font" Target="fonts/RobotoLight-regular.fntdata"/><Relationship Id="rId33" Type="http://schemas.openxmlformats.org/officeDocument/2006/relationships/slide" Target="slides/slide27.xml"/><Relationship Id="rId77" Type="http://schemas.openxmlformats.org/officeDocument/2006/relationships/font" Target="fonts/RobotoL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Light-italic.fntdata"/><Relationship Id="rId35" Type="http://schemas.openxmlformats.org/officeDocument/2006/relationships/slide" Target="slides/slide29.xml"/><Relationship Id="rId79" Type="http://schemas.openxmlformats.org/officeDocument/2006/relationships/font" Target="fonts/Roboto-bold.fntdata"/><Relationship Id="rId34" Type="http://schemas.openxmlformats.org/officeDocument/2006/relationships/slide" Target="slides/slide28.xml"/><Relationship Id="rId78" Type="http://schemas.openxmlformats.org/officeDocument/2006/relationships/font" Target="fonts/Roboto-regular.fntdata"/><Relationship Id="rId71" Type="http://schemas.openxmlformats.org/officeDocument/2006/relationships/font" Target="fonts/WorkSans-bold.fntdata"/><Relationship Id="rId70" Type="http://schemas.openxmlformats.org/officeDocument/2006/relationships/font" Target="fonts/Work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edium-italic.fntdata"/><Relationship Id="rId61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64" Type="http://schemas.openxmlformats.org/officeDocument/2006/relationships/font" Target="fonts/ProximaNova-regular.fntdata"/><Relationship Id="rId63" Type="http://schemas.openxmlformats.org/officeDocument/2006/relationships/font" Target="fonts/RobotoMedium-boldItalic.fntdata"/><Relationship Id="rId22" Type="http://schemas.openxmlformats.org/officeDocument/2006/relationships/slide" Target="slides/slide16.xml"/><Relationship Id="rId66" Type="http://schemas.openxmlformats.org/officeDocument/2006/relationships/font" Target="fonts/ProximaNova-italic.fntdata"/><Relationship Id="rId21" Type="http://schemas.openxmlformats.org/officeDocument/2006/relationships/slide" Target="slides/slide15.xml"/><Relationship Id="rId65" Type="http://schemas.openxmlformats.org/officeDocument/2006/relationships/font" Target="fonts/ProximaNova-bold.fntdata"/><Relationship Id="rId24" Type="http://schemas.openxmlformats.org/officeDocument/2006/relationships/slide" Target="slides/slide18.xml"/><Relationship Id="rId68" Type="http://schemas.openxmlformats.org/officeDocument/2006/relationships/font" Target="fonts/Inter-regular.fntdata"/><Relationship Id="rId23" Type="http://schemas.openxmlformats.org/officeDocument/2006/relationships/slide" Target="slides/slide17.xml"/><Relationship Id="rId67" Type="http://schemas.openxmlformats.org/officeDocument/2006/relationships/font" Target="fonts/ProximaNova-boldItalic.fntdata"/><Relationship Id="rId60" Type="http://schemas.openxmlformats.org/officeDocument/2006/relationships/font" Target="fonts/RobotoMedium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nter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InterMedium-bold.fntdata"/><Relationship Id="rId90" Type="http://schemas.openxmlformats.org/officeDocument/2006/relationships/font" Target="fonts/InterMedium-regular.fntdata"/><Relationship Id="rId93" Type="http://schemas.openxmlformats.org/officeDocument/2006/relationships/font" Target="fonts/CaveatSemiBold-bold.fntdata"/><Relationship Id="rId92" Type="http://schemas.openxmlformats.org/officeDocument/2006/relationships/font" Target="fonts/Caveat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Caveat-bold.fntdata"/><Relationship Id="rId14" Type="http://schemas.openxmlformats.org/officeDocument/2006/relationships/slide" Target="slides/slide8.xml"/><Relationship Id="rId58" Type="http://schemas.openxmlformats.org/officeDocument/2006/relationships/font" Target="fonts/Cave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nn.com/2023/10/24/health/lonely-adults-gallup-poll-wellness/index.html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b544a0ba0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b544a0ba0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1a6f9a5d4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1a6f9a5d4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Emily - Evolution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b544a0ba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b544a0ba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1a6f9a5d4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1a6f9a5d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Emily - Evolution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b544a0ba0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b544a0ba0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Emily - Evolution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b544a0ba0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6b544a0ba0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Emily - Evolution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b544a0ba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b544a0ba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1cd98e2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c1cd98e2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- Tasks 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b544a0ba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b544a0ba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- Tasks 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b544a0ba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6b544a0ba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- Tasks 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b544a0ba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6b544a0ba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1cd98e279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1cd98e279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6b544a0ba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6b544a0ba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b544a0ba0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b544a0ba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1a6f9a5d4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c1a6f9a5d4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Brent - Future work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b544a0ba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6b544a0ba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Brent - Future work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c1cd98e279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c1cd98e279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c1e100eb02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c1e100eb02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Compelling introduction</a:t>
            </a:r>
            <a:endParaRPr b="1"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1e100eb02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c1e100eb02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Compelling introduction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○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Team: hook them in; tell a story about yourself–personal, relevant, impressive. Skills.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1e100eb0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c1e100eb0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Outline of talk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○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Talk outline: what you are going to tell us in the rest of the talk – tell a story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1e100eb02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1e100eb02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Compelling introduction</a:t>
            </a:r>
            <a:endParaRPr b="1"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1e100eb02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c1e100eb02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Communities have members who want to contribute to groups outcome goals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●"/>
            </a:pPr>
            <a:r>
              <a:t/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●"/>
            </a:pPr>
            <a:r>
              <a:t/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High-level problem description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○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Problem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196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AutoNum type="romanLcPeriod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Problem: what is the user problem being addressed?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196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AutoNum type="romanLcPeriod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Existing solutions: why are these inadequate?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b544a0ba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b544a0ba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- Tasks 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1e100eb02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c1e100eb02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Conclusion: What is your key innovation? What will your key impact on the world be?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"/>
              </a:rPr>
              <a:t>https://www.cnn.com/2023/10/24/health/lonely-adults-gallup-poll-wellness/index.html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c1e100eb02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c1e100eb02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Existing solutions &amp; why they don’t work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○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Nextdoor - in practice, used very negatively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○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Strava - too metric based, focused mainly only running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Char char="○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Apple health - not social enough or accessible - e.g. best usage is with an apple watch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c1e100eb02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c1e100eb02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●"/>
            </a:pPr>
            <a:r>
              <a:rPr lang="en"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bring together communities through new ways to connect, engage, and live</a:t>
            </a:r>
            <a:endParaRPr sz="1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Medium"/>
              <a:buChar char="●"/>
            </a:pPr>
            <a:r>
              <a:t/>
            </a:r>
            <a:endParaRPr sz="1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c1e100eb02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c1e100eb02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Video that fits the narrative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1e100eb02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c1e100eb02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HERO SHOT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root connects users and communities through shared challenges towards positive goals</a:t>
            </a:r>
            <a:endParaRPr sz="2000">
              <a:solidFill>
                <a:srgbClr val="5C4B6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5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c1e100eb02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c1e100eb02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Evlolution – Good Coverage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Show major steps covered in both quarters (very brief on 147 stuff)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reasoning, evidence, and implications behind design changes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c1e100eb02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c1e100eb02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Evlolution – Good Coverage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Show major steps covered in both quarters (very brief on 147 stuff)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reasoning, evidence, and implications behind design changes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c1e100eb02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c1e100eb02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Evolution – Good Coverage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Show major steps covered in both quarters (very brief on 147 stuff)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reasoning, evidence, and implications behind design changes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c1e100eb02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c1e100eb02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Evlolution – Good Coverage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Show major steps covered in both quarters (very brief on 147 stuff)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reasoning, evidence, and implications behind design changes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c1e100eb02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c1e100eb02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Tasks: why chosen, walkthrough/demo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Part of the high level solution description… explain what root actually does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b544a0ba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b544a0ba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Brent - Future work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c1e100eb02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c1e100eb02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first task is our Contribute function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one of the primary functions of our app, the most frequently used path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When a user is ready to contribute to one of their communities goals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They simply hit the Floating action button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Press contribute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Then begin entering information about the task they completed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 lots of testing with this screen and working with out advisors, we landed on a path focused on the units themselves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Here we can see Hours, Books, and Steps offered as options to input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there, a user can choose the challenge they are contributing to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Filling out the rest of the information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c1e100eb02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c1e100eb02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Next is the create a community function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considered a more advanced task, a more experienced user might want to create their own community after being integrated into the app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action again starts from the FAB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 takes us to this screen, where a user can input the name, location, description and upload a profile and header photo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Then it’s time to get your new members involved and start some challenges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c1e100eb02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c1e100eb02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final task we tested on was creating a challenge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task is super similar to creating a community, but allows users to create their own custom challenges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one of the primary distinguishing features we have that others don’t offer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c1e100eb02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c1e100eb02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Throughout the quarter, we’ve used some awesome tools to help us design, iterate and develop our application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primary design tools include: Figma, Canva and Webflow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primary dev tools include: Supabase, React Native, and Expo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c1e100eb02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c1e100eb02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Missing aspects - not many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Allow for more rankings in communities like admins, moderators, etc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Internal chat for communities - compete with facebook groups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customization - editing posts/logged activities, editing profile, editing community names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c1e100eb02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c1e100eb02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Potential future enhancements: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-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Way to verify contributions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-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 speed - upload times are very slow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-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password safety and rules, ability to logout, 2 factor authentication, etc.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c1e100eb02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c1e100eb02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Conclusion: What is your key innovation? What will your key impact on the world be?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make a low stakes and playful way to improve physical, mental, and community health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c1e100eb02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c1e100eb02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Conclusion: What is your key innovation? What will your key impact on the world be?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think we can make an impact on the overall sense of community in the world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c1e100eb02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c1e100eb02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c1e100eb02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c1e100eb02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1a6f9a5d4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1a6f9a5d4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- Problem / Solution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- Spotify and Apple Music have collaborative </a:t>
            </a:r>
            <a:r>
              <a:rPr lang="en"/>
              <a:t>playlists but published research in CHI has shown that these features are not socially fulfilling on their own for their users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c1e100eb02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c1e100eb02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Compelling introduction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c1e100eb02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2c1e100eb02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1a6f9a5d4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1a6f9a5d4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- Problem / Solution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b544a0ba0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b544a0ba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1a6f9a5d4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1a6f9a5d4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Emily - Evolution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1a6f9a5d4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1a6f9a5d4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Emily - Evolution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user testing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 5">
  <p:cSld name="TITLE_AND_TWO_COLUMNS_1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 rot="-3886782">
            <a:off x="7737975" y="4068460"/>
            <a:ext cx="1922299" cy="1951301"/>
          </a:xfrm>
          <a:custGeom>
            <a:rect b="b" l="l" r="r" t="t"/>
            <a:pathLst>
              <a:path extrusionOk="0" h="2573" w="3079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5"/>
          <p:cNvSpPr txBox="1"/>
          <p:nvPr>
            <p:ph type="title"/>
          </p:nvPr>
        </p:nvSpPr>
        <p:spPr>
          <a:xfrm>
            <a:off x="720000" y="540000"/>
            <a:ext cx="74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5"/>
          <p:cNvSpPr/>
          <p:nvPr/>
        </p:nvSpPr>
        <p:spPr>
          <a:xfrm rot="-2700010">
            <a:off x="-2388587" y="4008614"/>
            <a:ext cx="3579603" cy="3696150"/>
          </a:xfrm>
          <a:custGeom>
            <a:rect b="b" l="l" r="r" t="t"/>
            <a:pathLst>
              <a:path extrusionOk="0" h="2573" w="3079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5"/>
          <p:cNvSpPr/>
          <p:nvPr/>
        </p:nvSpPr>
        <p:spPr>
          <a:xfrm rot="1800028">
            <a:off x="8457111" y="34164"/>
            <a:ext cx="1484950" cy="1309675"/>
          </a:xfrm>
          <a:custGeom>
            <a:rect b="b" l="l" r="r" t="t"/>
            <a:pathLst>
              <a:path extrusionOk="0" h="2573" w="3079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995775" y="1911875"/>
            <a:ext cx="21426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2" type="subTitle"/>
          </p:nvPr>
        </p:nvSpPr>
        <p:spPr>
          <a:xfrm>
            <a:off x="995775" y="2311175"/>
            <a:ext cx="21426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3" type="subTitle"/>
          </p:nvPr>
        </p:nvSpPr>
        <p:spPr>
          <a:xfrm>
            <a:off x="3500700" y="2869800"/>
            <a:ext cx="21426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4" type="subTitle"/>
          </p:nvPr>
        </p:nvSpPr>
        <p:spPr>
          <a:xfrm>
            <a:off x="3486750" y="3269100"/>
            <a:ext cx="21705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5" type="subTitle"/>
          </p:nvPr>
        </p:nvSpPr>
        <p:spPr>
          <a:xfrm>
            <a:off x="6005619" y="1911875"/>
            <a:ext cx="21426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6" type="subTitle"/>
          </p:nvPr>
        </p:nvSpPr>
        <p:spPr>
          <a:xfrm>
            <a:off x="6005625" y="2311275"/>
            <a:ext cx="21426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5"/>
          <p:cNvSpPr txBox="1"/>
          <p:nvPr>
            <p:ph idx="7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 6">
  <p:cSld name="TITLE_AND_TWO_COLUMNS_1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 rot="-2700004">
            <a:off x="6598191" y="4324860"/>
            <a:ext cx="4307636" cy="3600246"/>
          </a:xfrm>
          <a:custGeom>
            <a:rect b="b" l="l" r="r" t="t"/>
            <a:pathLst>
              <a:path extrusionOk="0" h="2573" w="3079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720000" y="540000"/>
            <a:ext cx="74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6"/>
          <p:cNvSpPr/>
          <p:nvPr/>
        </p:nvSpPr>
        <p:spPr>
          <a:xfrm rot="-3886753">
            <a:off x="-629789" y="-333630"/>
            <a:ext cx="1442574" cy="1205679"/>
          </a:xfrm>
          <a:custGeom>
            <a:rect b="b" l="l" r="r" t="t"/>
            <a:pathLst>
              <a:path extrusionOk="0" h="2573" w="3079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6"/>
          <p:cNvSpPr/>
          <p:nvPr/>
        </p:nvSpPr>
        <p:spPr>
          <a:xfrm rot="1800012">
            <a:off x="-1351295" y="4086862"/>
            <a:ext cx="2162645" cy="1807505"/>
          </a:xfrm>
          <a:custGeom>
            <a:rect b="b" l="l" r="r" t="t"/>
            <a:pathLst>
              <a:path extrusionOk="0" h="2573" w="3079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897075" y="2544200"/>
            <a:ext cx="2340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2" type="subTitle"/>
          </p:nvPr>
        </p:nvSpPr>
        <p:spPr>
          <a:xfrm>
            <a:off x="897050" y="2975738"/>
            <a:ext cx="23400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3" type="subTitle"/>
          </p:nvPr>
        </p:nvSpPr>
        <p:spPr>
          <a:xfrm>
            <a:off x="3382862" y="2544200"/>
            <a:ext cx="2340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4" type="subTitle"/>
          </p:nvPr>
        </p:nvSpPr>
        <p:spPr>
          <a:xfrm>
            <a:off x="3382862" y="2975738"/>
            <a:ext cx="23400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5" type="subTitle"/>
          </p:nvPr>
        </p:nvSpPr>
        <p:spPr>
          <a:xfrm>
            <a:off x="5868650" y="2544200"/>
            <a:ext cx="23400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6" type="subTitle"/>
          </p:nvPr>
        </p:nvSpPr>
        <p:spPr>
          <a:xfrm>
            <a:off x="5868650" y="2975738"/>
            <a:ext cx="23400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6"/>
          <p:cNvSpPr txBox="1"/>
          <p:nvPr>
            <p:ph idx="7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41.png"/><Relationship Id="rId5" Type="http://schemas.openxmlformats.org/officeDocument/2006/relationships/hyperlink" Target="http://drive.google.com/file/d/1VtAfPlCTu874OMtbnfBwLD6lXEP81KE_/view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41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41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41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RAKsKqbLjO1CAlxjO79OBDq3FpIMNJlh/view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41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41.png"/><Relationship Id="rId5" Type="http://schemas.openxmlformats.org/officeDocument/2006/relationships/image" Target="../media/image20.png"/><Relationship Id="rId6" Type="http://schemas.openxmlformats.org/officeDocument/2006/relationships/image" Target="../media/image16.jp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47.png"/><Relationship Id="rId13" Type="http://schemas.openxmlformats.org/officeDocument/2006/relationships/image" Target="../media/image53.jpg"/><Relationship Id="rId12" Type="http://schemas.openxmlformats.org/officeDocument/2006/relationships/image" Target="../media/image68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59.png"/><Relationship Id="rId14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5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8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D-wrwasYhwIz433X-55c28MHmvAD8A4s/view" TargetMode="External"/><Relationship Id="rId4" Type="http://schemas.openxmlformats.org/officeDocument/2006/relationships/image" Target="../media/image5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91.png"/><Relationship Id="rId13" Type="http://schemas.openxmlformats.org/officeDocument/2006/relationships/image" Target="../media/image54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5" Type="http://schemas.openxmlformats.org/officeDocument/2006/relationships/image" Target="../media/image56.png"/><Relationship Id="rId14" Type="http://schemas.openxmlformats.org/officeDocument/2006/relationships/image" Target="../media/image69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6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7.png"/><Relationship Id="rId13" Type="http://schemas.openxmlformats.org/officeDocument/2006/relationships/hyperlink" Target="https://matthewjoerke.com/" TargetMode="External"/><Relationship Id="rId12" Type="http://schemas.openxmlformats.org/officeDocument/2006/relationships/hyperlink" Target="https://www.linkedin.com/in/guadalupebabio/" TargetMode="External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jpg"/><Relationship Id="rId10" Type="http://schemas.openxmlformats.org/officeDocument/2006/relationships/image" Target="../media/image70.jpg"/><Relationship Id="rId13" Type="http://schemas.openxmlformats.org/officeDocument/2006/relationships/image" Target="../media/image82.jpg"/><Relationship Id="rId12" Type="http://schemas.openxmlformats.org/officeDocument/2006/relationships/image" Target="../media/image81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5" Type="http://schemas.openxmlformats.org/officeDocument/2006/relationships/image" Target="../media/image71.jpg"/><Relationship Id="rId14" Type="http://schemas.openxmlformats.org/officeDocument/2006/relationships/image" Target="../media/image73.jpg"/><Relationship Id="rId17" Type="http://schemas.openxmlformats.org/officeDocument/2006/relationships/image" Target="../media/image83.jpg"/><Relationship Id="rId16" Type="http://schemas.openxmlformats.org/officeDocument/2006/relationships/image" Target="../media/image88.jp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18" Type="http://schemas.openxmlformats.org/officeDocument/2006/relationships/image" Target="../media/image74.jp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79.gif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54.png"/><Relationship Id="rId13" Type="http://schemas.openxmlformats.org/officeDocument/2006/relationships/image" Target="../media/image52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5" Type="http://schemas.openxmlformats.org/officeDocument/2006/relationships/image" Target="../media/image84.png"/><Relationship Id="rId14" Type="http://schemas.openxmlformats.org/officeDocument/2006/relationships/image" Target="../media/image76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35.png"/><Relationship Id="rId8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35.png"/><Relationship Id="rId8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Relationship Id="rId8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0" Type="http://schemas.openxmlformats.org/officeDocument/2006/relationships/image" Target="../media/image90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hyperlink" Target="mailto:mary@test.com" TargetMode="External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59.png"/><Relationship Id="rId13" Type="http://schemas.openxmlformats.org/officeDocument/2006/relationships/image" Target="../media/image68.jp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5" Type="http://schemas.openxmlformats.org/officeDocument/2006/relationships/image" Target="../media/image87.png"/><Relationship Id="rId14" Type="http://schemas.openxmlformats.org/officeDocument/2006/relationships/image" Target="../media/image53.jp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41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5.jp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8235" l="0" r="-522" t="8243"/>
          <a:stretch/>
        </p:blipFill>
        <p:spPr>
          <a:xfrm>
            <a:off x="-47625" y="0"/>
            <a:ext cx="9239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-104700" y="0"/>
            <a:ext cx="9353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/>
        </p:nvSpPr>
        <p:spPr>
          <a:xfrm>
            <a:off x="-123750" y="1868838"/>
            <a:ext cx="9430200" cy="1192200"/>
          </a:xfrm>
          <a:prstGeom prst="rect">
            <a:avLst/>
          </a:prstGeom>
          <a:solidFill>
            <a:srgbClr val="4154D2">
              <a:alpha val="70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   </a:t>
            </a:r>
            <a:endParaRPr sz="4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8" name="Google Shape;128;p27"/>
          <p:cNvSpPr/>
          <p:nvPr/>
        </p:nvSpPr>
        <p:spPr>
          <a:xfrm rot="10800000">
            <a:off x="7397700" y="1534000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7"/>
          <p:cNvSpPr/>
          <p:nvPr/>
        </p:nvSpPr>
        <p:spPr>
          <a:xfrm rot="10800000">
            <a:off x="8082000" y="1329750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3069000" y="4718400"/>
            <a:ext cx="3006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Stanford CS194H Winter 2024</a:t>
            </a:r>
            <a:endParaRPr sz="89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-95100" y="322837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/>
          <p:nvPr/>
        </p:nvSpPr>
        <p:spPr>
          <a:xfrm>
            <a:off x="-95100" y="343262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 txBox="1"/>
          <p:nvPr/>
        </p:nvSpPr>
        <p:spPr>
          <a:xfrm>
            <a:off x="382950" y="2432988"/>
            <a:ext cx="83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Where music and memories mix </a:t>
            </a:r>
            <a:endParaRPr sz="3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468925" y="1747525"/>
            <a:ext cx="6138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B81E4"/>
                </a:solidFill>
                <a:latin typeface="Shrikhand"/>
                <a:ea typeface="Shrikhand"/>
                <a:cs typeface="Shrikhand"/>
                <a:sym typeface="Shrikhand"/>
              </a:rPr>
              <a:t>MemRemix</a:t>
            </a:r>
            <a:endParaRPr sz="4600">
              <a:solidFill>
                <a:srgbClr val="FB81E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36" name="Google Shape;136;p27" title="modern_day_mixtape_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3425" y="1975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/>
        </p:nvSpPr>
        <p:spPr>
          <a:xfrm>
            <a:off x="411650" y="309075"/>
            <a:ext cx="387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V3: Where we are today </a:t>
            </a:r>
            <a:endParaRPr sz="30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80" name="Google Shape;280;p36"/>
          <p:cNvGrpSpPr/>
          <p:nvPr/>
        </p:nvGrpSpPr>
        <p:grpSpPr>
          <a:xfrm>
            <a:off x="960601" y="755948"/>
            <a:ext cx="2170187" cy="4320469"/>
            <a:chOff x="960575" y="732800"/>
            <a:chExt cx="2256850" cy="4493000"/>
          </a:xfrm>
        </p:grpSpPr>
        <p:pic>
          <p:nvPicPr>
            <p:cNvPr id="281" name="Google Shape;28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575" y="732800"/>
              <a:ext cx="2256850" cy="449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6"/>
            <p:cNvPicPr preferRelativeResize="0"/>
            <p:nvPr/>
          </p:nvPicPr>
          <p:blipFill rotWithShape="1">
            <a:blip r:embed="rId4">
              <a:alphaModFix/>
            </a:blip>
            <a:srcRect b="1802" l="0" r="0" t="9834"/>
            <a:stretch/>
          </p:blipFill>
          <p:spPr>
            <a:xfrm>
              <a:off x="1158625" y="1317775"/>
              <a:ext cx="1860750" cy="3563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6"/>
          <p:cNvSpPr txBox="1"/>
          <p:nvPr/>
        </p:nvSpPr>
        <p:spPr>
          <a:xfrm>
            <a:off x="3322225" y="1674925"/>
            <a:ext cx="47739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B81E4"/>
                </a:solidFill>
                <a:latin typeface="Roboto"/>
                <a:ea typeface="Roboto"/>
                <a:cs typeface="Roboto"/>
                <a:sym typeface="Roboto"/>
              </a:rPr>
              <a:t>MemRemix 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(V3) emphasizes the 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social and geo-based experience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and focuses on 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bright, clean, fun UI 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b="1"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10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7"/>
          <p:cNvPicPr preferRelativeResize="0"/>
          <p:nvPr/>
        </p:nvPicPr>
        <p:blipFill rotWithShape="1">
          <a:blip r:embed="rId3">
            <a:alphaModFix/>
          </a:blip>
          <a:srcRect b="8235" l="0" r="-522" t="8243"/>
          <a:stretch/>
        </p:blipFill>
        <p:spPr>
          <a:xfrm>
            <a:off x="-47625" y="0"/>
            <a:ext cx="9239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-95100" y="0"/>
            <a:ext cx="9353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-47625" y="328077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-47625" y="348502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/>
          <p:nvPr/>
        </p:nvSpPr>
        <p:spPr>
          <a:xfrm rot="10800000">
            <a:off x="7397700" y="183492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 rot="10800000">
            <a:off x="8082000" y="163067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2514450" y="1288950"/>
            <a:ext cx="4115100" cy="2565600"/>
          </a:xfrm>
          <a:prstGeom prst="roundRect">
            <a:avLst>
              <a:gd fmla="val 6115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76" y="920475"/>
            <a:ext cx="5144974" cy="35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/>
          <p:nvPr/>
        </p:nvSpPr>
        <p:spPr>
          <a:xfrm>
            <a:off x="2876850" y="1630675"/>
            <a:ext cx="3383400" cy="4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 txBox="1"/>
          <p:nvPr/>
        </p:nvSpPr>
        <p:spPr>
          <a:xfrm>
            <a:off x="3519890" y="1591982"/>
            <a:ext cx="21234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Tasks</a:t>
            </a:r>
            <a:endParaRPr sz="2600">
              <a:solidFill>
                <a:schemeClr val="dk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11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625" y="111925"/>
            <a:ext cx="2256850" cy="49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950" y="111925"/>
            <a:ext cx="2256850" cy="49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4">
            <a:alphaModFix/>
          </a:blip>
          <a:srcRect b="0" l="0" r="0" t="5793"/>
          <a:stretch/>
        </p:blipFill>
        <p:spPr>
          <a:xfrm>
            <a:off x="4263563" y="773325"/>
            <a:ext cx="1887450" cy="3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 rotWithShape="1">
          <a:blip r:embed="rId5">
            <a:alphaModFix/>
          </a:blip>
          <a:srcRect b="-5790" l="0" r="0" t="5790"/>
          <a:stretch/>
        </p:blipFill>
        <p:spPr>
          <a:xfrm>
            <a:off x="6525652" y="773313"/>
            <a:ext cx="1887450" cy="409184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/>
        </p:nvSpPr>
        <p:spPr>
          <a:xfrm>
            <a:off x="-292275" y="2162850"/>
            <a:ext cx="4365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Gift a tape</a:t>
            </a:r>
            <a:endParaRPr sz="31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-47625" y="2877700"/>
            <a:ext cx="35067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-47625" y="3081950"/>
            <a:ext cx="28719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 txBox="1"/>
          <p:nvPr/>
        </p:nvSpPr>
        <p:spPr>
          <a:xfrm>
            <a:off x="1180425" y="1701150"/>
            <a:ext cx="14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Task #1</a:t>
            </a:r>
            <a:endParaRPr sz="18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12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/>
        </p:nvSpPr>
        <p:spPr>
          <a:xfrm>
            <a:off x="-292275" y="2162850"/>
            <a:ext cx="4365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Receive/play a (mix)tape </a:t>
            </a:r>
            <a:endParaRPr sz="31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-47625" y="2877700"/>
            <a:ext cx="35067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47625" y="3081950"/>
            <a:ext cx="28719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 txBox="1"/>
          <p:nvPr/>
        </p:nvSpPr>
        <p:spPr>
          <a:xfrm>
            <a:off x="1180425" y="1701150"/>
            <a:ext cx="14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Task #2</a:t>
            </a:r>
            <a:endParaRPr sz="18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275" y="109900"/>
            <a:ext cx="2256850" cy="49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 rotWithShape="1">
          <a:blip r:embed="rId4">
            <a:alphaModFix/>
          </a:blip>
          <a:srcRect b="0" l="0" r="0" t="4287"/>
          <a:stretch/>
        </p:blipFill>
        <p:spPr>
          <a:xfrm>
            <a:off x="4499125" y="718600"/>
            <a:ext cx="1822188" cy="378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725" y="109900"/>
            <a:ext cx="2256850" cy="49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 rotWithShape="1">
          <a:blip r:embed="rId5">
            <a:alphaModFix/>
          </a:blip>
          <a:srcRect b="0" l="0" r="0" t="4287"/>
          <a:stretch/>
        </p:blipFill>
        <p:spPr>
          <a:xfrm>
            <a:off x="6652675" y="774200"/>
            <a:ext cx="1822200" cy="378103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13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/>
        </p:nvSpPr>
        <p:spPr>
          <a:xfrm>
            <a:off x="-292275" y="2162850"/>
            <a:ext cx="4365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Revisit</a:t>
            </a:r>
            <a:r>
              <a:rPr lang="en" sz="31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 music memories</a:t>
            </a:r>
            <a:endParaRPr sz="31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-47625" y="2877700"/>
            <a:ext cx="35067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-47625" y="3081950"/>
            <a:ext cx="28719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0"/>
          <p:cNvSpPr txBox="1"/>
          <p:nvPr/>
        </p:nvSpPr>
        <p:spPr>
          <a:xfrm>
            <a:off x="1180425" y="1701150"/>
            <a:ext cx="14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Task #3</a:t>
            </a:r>
            <a:endParaRPr sz="18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700" y="109900"/>
            <a:ext cx="2256850" cy="49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 b="0" l="0" r="0" t="4961"/>
          <a:stretch/>
        </p:blipFill>
        <p:spPr>
          <a:xfrm>
            <a:off x="5227300" y="803075"/>
            <a:ext cx="1890500" cy="38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14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1"/>
          <p:cNvPicPr preferRelativeResize="0"/>
          <p:nvPr/>
        </p:nvPicPr>
        <p:blipFill rotWithShape="1">
          <a:blip r:embed="rId3">
            <a:alphaModFix/>
          </a:blip>
          <a:srcRect b="8235" l="0" r="-522" t="8243"/>
          <a:stretch/>
        </p:blipFill>
        <p:spPr>
          <a:xfrm>
            <a:off x="-47625" y="0"/>
            <a:ext cx="9239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-95100" y="0"/>
            <a:ext cx="9353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/>
          <p:nvPr/>
        </p:nvSpPr>
        <p:spPr>
          <a:xfrm>
            <a:off x="-47625" y="328077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"/>
          <p:cNvSpPr/>
          <p:nvPr/>
        </p:nvSpPr>
        <p:spPr>
          <a:xfrm>
            <a:off x="-47625" y="348502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1"/>
          <p:cNvSpPr/>
          <p:nvPr/>
        </p:nvSpPr>
        <p:spPr>
          <a:xfrm rot="10800000">
            <a:off x="7397700" y="183492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1"/>
          <p:cNvSpPr/>
          <p:nvPr/>
        </p:nvSpPr>
        <p:spPr>
          <a:xfrm rot="10800000">
            <a:off x="8082000" y="163067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"/>
          <p:cNvSpPr/>
          <p:nvPr/>
        </p:nvSpPr>
        <p:spPr>
          <a:xfrm>
            <a:off x="2514450" y="1288950"/>
            <a:ext cx="4115100" cy="2565600"/>
          </a:xfrm>
          <a:prstGeom prst="roundRect">
            <a:avLst>
              <a:gd fmla="val 6115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76" y="920475"/>
            <a:ext cx="5144974" cy="35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/>
          <p:nvPr/>
        </p:nvSpPr>
        <p:spPr>
          <a:xfrm>
            <a:off x="2876850" y="1630675"/>
            <a:ext cx="3383400" cy="4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"/>
          <p:cNvSpPr txBox="1"/>
          <p:nvPr/>
        </p:nvSpPr>
        <p:spPr>
          <a:xfrm>
            <a:off x="3519890" y="1591982"/>
            <a:ext cx="21234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Implementation</a:t>
            </a:r>
            <a:endParaRPr sz="2600">
              <a:solidFill>
                <a:schemeClr val="dk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15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/>
        </p:nvSpPr>
        <p:spPr>
          <a:xfrm>
            <a:off x="3108900" y="1741350"/>
            <a:ext cx="29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B8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Tools</a:t>
            </a:r>
            <a:endParaRPr sz="1600">
              <a:solidFill>
                <a:srgbClr val="FB81E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16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-47625" y="365932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-47625" y="386357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2"/>
          <p:cNvSpPr/>
          <p:nvPr/>
        </p:nvSpPr>
        <p:spPr>
          <a:xfrm rot="10800000">
            <a:off x="7397700" y="183492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2"/>
          <p:cNvSpPr/>
          <p:nvPr/>
        </p:nvSpPr>
        <p:spPr>
          <a:xfrm rot="10800000">
            <a:off x="8082000" y="163067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42"/>
          <p:cNvGrpSpPr/>
          <p:nvPr/>
        </p:nvGrpSpPr>
        <p:grpSpPr>
          <a:xfrm>
            <a:off x="1357051" y="2286465"/>
            <a:ext cx="6429898" cy="903382"/>
            <a:chOff x="1391652" y="2286465"/>
            <a:chExt cx="6429898" cy="903382"/>
          </a:xfrm>
        </p:grpSpPr>
        <p:grpSp>
          <p:nvGrpSpPr>
            <p:cNvPr id="363" name="Google Shape;363;p42"/>
            <p:cNvGrpSpPr/>
            <p:nvPr/>
          </p:nvGrpSpPr>
          <p:grpSpPr>
            <a:xfrm>
              <a:off x="2495901" y="2286465"/>
              <a:ext cx="903382" cy="903382"/>
              <a:chOff x="3332263" y="2286450"/>
              <a:chExt cx="1115700" cy="1115700"/>
            </a:xfrm>
          </p:grpSpPr>
          <p:sp>
            <p:nvSpPr>
              <p:cNvPr id="364" name="Google Shape;364;p42"/>
              <p:cNvSpPr/>
              <p:nvPr/>
            </p:nvSpPr>
            <p:spPr>
              <a:xfrm>
                <a:off x="3332263" y="2286450"/>
                <a:ext cx="1115700" cy="1115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65" name="Google Shape;365;p4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42438" y="2396625"/>
                <a:ext cx="895350" cy="895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6" name="Google Shape;366;p42"/>
            <p:cNvGrpSpPr/>
            <p:nvPr/>
          </p:nvGrpSpPr>
          <p:grpSpPr>
            <a:xfrm>
              <a:off x="3600149" y="2286465"/>
              <a:ext cx="903382" cy="903382"/>
              <a:chOff x="4696038" y="2286450"/>
              <a:chExt cx="1115700" cy="1115700"/>
            </a:xfrm>
          </p:grpSpPr>
          <p:sp>
            <p:nvSpPr>
              <p:cNvPr id="367" name="Google Shape;367;p42"/>
              <p:cNvSpPr/>
              <p:nvPr/>
            </p:nvSpPr>
            <p:spPr>
              <a:xfrm>
                <a:off x="4696038" y="2286450"/>
                <a:ext cx="1115700" cy="1115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68" name="Google Shape;368;p4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54213" y="2396625"/>
                <a:ext cx="799354" cy="895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9" name="Google Shape;369;p42"/>
            <p:cNvGrpSpPr/>
            <p:nvPr/>
          </p:nvGrpSpPr>
          <p:grpSpPr>
            <a:xfrm>
              <a:off x="4704398" y="2286465"/>
              <a:ext cx="903382" cy="903382"/>
              <a:chOff x="6059813" y="2286450"/>
              <a:chExt cx="1115700" cy="1115700"/>
            </a:xfrm>
          </p:grpSpPr>
          <p:sp>
            <p:nvSpPr>
              <p:cNvPr id="370" name="Google Shape;370;p42"/>
              <p:cNvSpPr/>
              <p:nvPr/>
            </p:nvSpPr>
            <p:spPr>
              <a:xfrm>
                <a:off x="6059813" y="2286450"/>
                <a:ext cx="1115700" cy="1115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1" name="Google Shape;371;p42"/>
              <p:cNvPicPr preferRelativeResize="0"/>
              <p:nvPr/>
            </p:nvPicPr>
            <p:blipFill rotWithShape="1">
              <a:blip r:embed="rId5">
                <a:alphaModFix/>
              </a:blip>
              <a:srcRect b="0" l="20715" r="18357" t="0"/>
              <a:stretch/>
            </p:blipFill>
            <p:spPr>
              <a:xfrm>
                <a:off x="6134112" y="2315350"/>
                <a:ext cx="967101" cy="1057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2" name="Google Shape;372;p42"/>
            <p:cNvGrpSpPr/>
            <p:nvPr/>
          </p:nvGrpSpPr>
          <p:grpSpPr>
            <a:xfrm>
              <a:off x="1391652" y="2286465"/>
              <a:ext cx="903382" cy="903382"/>
              <a:chOff x="1968488" y="2286450"/>
              <a:chExt cx="1115700" cy="1115700"/>
            </a:xfrm>
          </p:grpSpPr>
          <p:sp>
            <p:nvSpPr>
              <p:cNvPr id="373" name="Google Shape;373;p42"/>
              <p:cNvSpPr/>
              <p:nvPr/>
            </p:nvSpPr>
            <p:spPr>
              <a:xfrm>
                <a:off x="1968488" y="2286450"/>
                <a:ext cx="1115700" cy="1115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4" name="Google Shape;374;p4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078663" y="2396625"/>
                <a:ext cx="895350" cy="895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5" name="Google Shape;375;p42"/>
            <p:cNvGrpSpPr/>
            <p:nvPr/>
          </p:nvGrpSpPr>
          <p:grpSpPr>
            <a:xfrm>
              <a:off x="5808649" y="2286465"/>
              <a:ext cx="903382" cy="903382"/>
              <a:chOff x="5808649" y="2286465"/>
              <a:chExt cx="903382" cy="903382"/>
            </a:xfrm>
          </p:grpSpPr>
          <p:sp>
            <p:nvSpPr>
              <p:cNvPr id="376" name="Google Shape;376;p42"/>
              <p:cNvSpPr/>
              <p:nvPr/>
            </p:nvSpPr>
            <p:spPr>
              <a:xfrm>
                <a:off x="5808649" y="2286465"/>
                <a:ext cx="903382" cy="90338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7" name="Google Shape;377;p42"/>
              <p:cNvPicPr preferRelativeResize="0"/>
              <p:nvPr/>
            </p:nvPicPr>
            <p:blipFill rotWithShape="1">
              <a:blip r:embed="rId7">
                <a:alphaModFix/>
              </a:blip>
              <a:srcRect b="19647" l="20465" r="20741" t="22785"/>
              <a:stretch/>
            </p:blipFill>
            <p:spPr>
              <a:xfrm>
                <a:off x="5904200" y="2389450"/>
                <a:ext cx="712275" cy="697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8" name="Google Shape;378;p42"/>
            <p:cNvGrpSpPr/>
            <p:nvPr/>
          </p:nvGrpSpPr>
          <p:grpSpPr>
            <a:xfrm>
              <a:off x="6912899" y="2286515"/>
              <a:ext cx="908651" cy="903300"/>
              <a:chOff x="6912899" y="2286515"/>
              <a:chExt cx="908651" cy="9033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6912899" y="2286515"/>
                <a:ext cx="903300" cy="9033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0" name="Google Shape;380;p42"/>
              <p:cNvPicPr preferRelativeResize="0"/>
              <p:nvPr/>
            </p:nvPicPr>
            <p:blipFill rotWithShape="1">
              <a:blip r:embed="rId8">
                <a:alphaModFix/>
              </a:blip>
              <a:srcRect b="0" l="26325" r="20057" t="0"/>
              <a:stretch/>
            </p:blipFill>
            <p:spPr>
              <a:xfrm>
                <a:off x="6986100" y="2329150"/>
                <a:ext cx="835451" cy="818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81" name="Google Shape;381;p42"/>
          <p:cNvSpPr txBox="1"/>
          <p:nvPr/>
        </p:nvSpPr>
        <p:spPr>
          <a:xfrm>
            <a:off x="1224500" y="3146125"/>
            <a:ext cx="11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igma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2305250" y="3146125"/>
            <a:ext cx="11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SupaBase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3442250" y="3146125"/>
            <a:ext cx="11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ExpoGo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4572000" y="3146125"/>
            <a:ext cx="11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React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5660000" y="3146125"/>
            <a:ext cx="11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Spotify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6675525" y="3146125"/>
            <a:ext cx="13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Maps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 txBox="1"/>
          <p:nvPr/>
        </p:nvSpPr>
        <p:spPr>
          <a:xfrm>
            <a:off x="4708075" y="2000938"/>
            <a:ext cx="2926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Connect to Spotify account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4708075" y="2598846"/>
            <a:ext cx="301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View songs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4708075" y="3196754"/>
            <a:ext cx="301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Search songs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4" name="Google Shape;394;p43"/>
          <p:cNvSpPr/>
          <p:nvPr/>
        </p:nvSpPr>
        <p:spPr>
          <a:xfrm>
            <a:off x="2373325" y="1300"/>
            <a:ext cx="1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43"/>
          <p:cNvGrpSpPr/>
          <p:nvPr/>
        </p:nvGrpSpPr>
        <p:grpSpPr>
          <a:xfrm>
            <a:off x="4239300" y="2045188"/>
            <a:ext cx="332700" cy="369300"/>
            <a:chOff x="4239300" y="1528650"/>
            <a:chExt cx="332700" cy="369300"/>
          </a:xfrm>
        </p:grpSpPr>
        <p:sp>
          <p:nvSpPr>
            <p:cNvPr id="396" name="Google Shape;396;p43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3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8" name="Google Shape;398;p43"/>
          <p:cNvGrpSpPr/>
          <p:nvPr/>
        </p:nvGrpSpPr>
        <p:grpSpPr>
          <a:xfrm>
            <a:off x="4239300" y="2643096"/>
            <a:ext cx="332700" cy="369300"/>
            <a:chOff x="4239300" y="1528650"/>
            <a:chExt cx="332700" cy="369300"/>
          </a:xfrm>
        </p:grpSpPr>
        <p:sp>
          <p:nvSpPr>
            <p:cNvPr id="399" name="Google Shape;399;p43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3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1" name="Google Shape;401;p43"/>
          <p:cNvGrpSpPr/>
          <p:nvPr/>
        </p:nvGrpSpPr>
        <p:grpSpPr>
          <a:xfrm>
            <a:off x="4239300" y="3241004"/>
            <a:ext cx="332700" cy="369300"/>
            <a:chOff x="4239300" y="1528650"/>
            <a:chExt cx="332700" cy="369300"/>
          </a:xfrm>
        </p:grpSpPr>
        <p:sp>
          <p:nvSpPr>
            <p:cNvPr id="402" name="Google Shape;402;p43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3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04" name="Google Shape;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0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3"/>
          <p:cNvSpPr txBox="1"/>
          <p:nvPr/>
        </p:nvSpPr>
        <p:spPr>
          <a:xfrm>
            <a:off x="4182025" y="1491538"/>
            <a:ext cx="29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B8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Spotify API</a:t>
            </a:r>
            <a:endParaRPr sz="1600">
              <a:solidFill>
                <a:srgbClr val="FB81E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18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/>
        </p:nvSpPr>
        <p:spPr>
          <a:xfrm>
            <a:off x="4708075" y="1555475"/>
            <a:ext cx="2926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Connect to API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2" name="Google Shape;412;p44"/>
          <p:cNvSpPr txBox="1"/>
          <p:nvPr/>
        </p:nvSpPr>
        <p:spPr>
          <a:xfrm>
            <a:off x="4708075" y="2153383"/>
            <a:ext cx="301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Adjust pins </a:t>
            </a: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manually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4708075" y="2751292"/>
            <a:ext cx="301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Search locations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4" name="Google Shape;414;p44"/>
          <p:cNvSpPr txBox="1"/>
          <p:nvPr/>
        </p:nvSpPr>
        <p:spPr>
          <a:xfrm>
            <a:off x="4708075" y="3349200"/>
            <a:ext cx="3324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Send location with tape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5" name="Google Shape;415;p44"/>
          <p:cNvSpPr/>
          <p:nvPr/>
        </p:nvSpPr>
        <p:spPr>
          <a:xfrm>
            <a:off x="2373325" y="1300"/>
            <a:ext cx="1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44"/>
          <p:cNvGrpSpPr/>
          <p:nvPr/>
        </p:nvGrpSpPr>
        <p:grpSpPr>
          <a:xfrm>
            <a:off x="4239300" y="1599725"/>
            <a:ext cx="332700" cy="369300"/>
            <a:chOff x="4239300" y="1528650"/>
            <a:chExt cx="332700" cy="369300"/>
          </a:xfrm>
        </p:grpSpPr>
        <p:sp>
          <p:nvSpPr>
            <p:cNvPr id="417" name="Google Shape;417;p44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4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9" name="Google Shape;419;p44"/>
          <p:cNvGrpSpPr/>
          <p:nvPr/>
        </p:nvGrpSpPr>
        <p:grpSpPr>
          <a:xfrm>
            <a:off x="4239300" y="2197633"/>
            <a:ext cx="332700" cy="369300"/>
            <a:chOff x="4239300" y="1528650"/>
            <a:chExt cx="332700" cy="369300"/>
          </a:xfrm>
        </p:grpSpPr>
        <p:sp>
          <p:nvSpPr>
            <p:cNvPr id="420" name="Google Shape;420;p44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2" name="Google Shape;422;p44"/>
          <p:cNvGrpSpPr/>
          <p:nvPr/>
        </p:nvGrpSpPr>
        <p:grpSpPr>
          <a:xfrm>
            <a:off x="4239300" y="2795542"/>
            <a:ext cx="332700" cy="369300"/>
            <a:chOff x="4239300" y="1528650"/>
            <a:chExt cx="332700" cy="369300"/>
          </a:xfrm>
        </p:grpSpPr>
        <p:sp>
          <p:nvSpPr>
            <p:cNvPr id="423" name="Google Shape;423;p44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5" name="Google Shape;425;p44"/>
          <p:cNvGrpSpPr/>
          <p:nvPr/>
        </p:nvGrpSpPr>
        <p:grpSpPr>
          <a:xfrm>
            <a:off x="4239300" y="3393450"/>
            <a:ext cx="332700" cy="369300"/>
            <a:chOff x="4239300" y="1528650"/>
            <a:chExt cx="332700" cy="369300"/>
          </a:xfrm>
        </p:grpSpPr>
        <p:sp>
          <p:nvSpPr>
            <p:cNvPr id="426" name="Google Shape;426;p44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8" name="Google Shape;428;p44"/>
          <p:cNvSpPr txBox="1"/>
          <p:nvPr/>
        </p:nvSpPr>
        <p:spPr>
          <a:xfrm>
            <a:off x="4182025" y="1046075"/>
            <a:ext cx="29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B8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Google Maps API</a:t>
            </a:r>
            <a:endParaRPr sz="1600">
              <a:solidFill>
                <a:srgbClr val="FB81E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9" name="Google Shape;4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0"/>
            <a:ext cx="23733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4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19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5"/>
          <p:cNvPicPr preferRelativeResize="0"/>
          <p:nvPr/>
        </p:nvPicPr>
        <p:blipFill rotWithShape="1">
          <a:blip r:embed="rId3">
            <a:alphaModFix/>
          </a:blip>
          <a:srcRect b="8235" l="0" r="-522" t="8243"/>
          <a:stretch/>
        </p:blipFill>
        <p:spPr>
          <a:xfrm>
            <a:off x="-47625" y="0"/>
            <a:ext cx="9239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-95100" y="0"/>
            <a:ext cx="9353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/>
          <p:nvPr/>
        </p:nvSpPr>
        <p:spPr>
          <a:xfrm>
            <a:off x="-47625" y="328077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"/>
          <p:cNvSpPr/>
          <p:nvPr/>
        </p:nvSpPr>
        <p:spPr>
          <a:xfrm>
            <a:off x="-47625" y="348502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5"/>
          <p:cNvSpPr/>
          <p:nvPr/>
        </p:nvSpPr>
        <p:spPr>
          <a:xfrm rot="10800000">
            <a:off x="7397700" y="183492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5"/>
          <p:cNvSpPr/>
          <p:nvPr/>
        </p:nvSpPr>
        <p:spPr>
          <a:xfrm rot="10800000">
            <a:off x="8082000" y="163067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5"/>
          <p:cNvSpPr/>
          <p:nvPr/>
        </p:nvSpPr>
        <p:spPr>
          <a:xfrm>
            <a:off x="2514450" y="1288950"/>
            <a:ext cx="4115100" cy="2565600"/>
          </a:xfrm>
          <a:prstGeom prst="roundRect">
            <a:avLst>
              <a:gd fmla="val 6115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76" y="920475"/>
            <a:ext cx="5144974" cy="35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5"/>
          <p:cNvSpPr/>
          <p:nvPr/>
        </p:nvSpPr>
        <p:spPr>
          <a:xfrm>
            <a:off x="2876850" y="1630675"/>
            <a:ext cx="3383400" cy="4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 txBox="1"/>
          <p:nvPr/>
        </p:nvSpPr>
        <p:spPr>
          <a:xfrm>
            <a:off x="3519890" y="1591982"/>
            <a:ext cx="21234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Demo</a:t>
            </a:r>
            <a:endParaRPr sz="2600">
              <a:solidFill>
                <a:schemeClr val="dk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445" name="Google Shape;445;p45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21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-95100" y="0"/>
            <a:ext cx="9353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78431" y="0"/>
            <a:ext cx="770241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95100" y="0"/>
            <a:ext cx="9353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75325" y="147400"/>
            <a:ext cx="2962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Remember these?</a:t>
            </a:r>
            <a:endParaRPr sz="33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754" y="0"/>
            <a:ext cx="34315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6" title="194H_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22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7"/>
          <p:cNvPicPr preferRelativeResize="0"/>
          <p:nvPr/>
        </p:nvPicPr>
        <p:blipFill rotWithShape="1">
          <a:blip r:embed="rId3">
            <a:alphaModFix/>
          </a:blip>
          <a:srcRect b="8235" l="0" r="-522" t="8243"/>
          <a:stretch/>
        </p:blipFill>
        <p:spPr>
          <a:xfrm>
            <a:off x="-47625" y="0"/>
            <a:ext cx="9239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7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-95100" y="0"/>
            <a:ext cx="9353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/>
          <p:nvPr/>
        </p:nvSpPr>
        <p:spPr>
          <a:xfrm>
            <a:off x="-47625" y="328077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7"/>
          <p:cNvSpPr/>
          <p:nvPr/>
        </p:nvSpPr>
        <p:spPr>
          <a:xfrm>
            <a:off x="-47625" y="348502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7"/>
          <p:cNvSpPr/>
          <p:nvPr/>
        </p:nvSpPr>
        <p:spPr>
          <a:xfrm rot="10800000">
            <a:off x="7397700" y="183492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7"/>
          <p:cNvSpPr/>
          <p:nvPr/>
        </p:nvSpPr>
        <p:spPr>
          <a:xfrm rot="10800000">
            <a:off x="8082000" y="163067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/>
          <p:cNvSpPr/>
          <p:nvPr/>
        </p:nvSpPr>
        <p:spPr>
          <a:xfrm>
            <a:off x="2514450" y="1288950"/>
            <a:ext cx="4115100" cy="2565600"/>
          </a:xfrm>
          <a:prstGeom prst="roundRect">
            <a:avLst>
              <a:gd fmla="val 6115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76" y="920475"/>
            <a:ext cx="5144974" cy="35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7"/>
          <p:cNvSpPr/>
          <p:nvPr/>
        </p:nvSpPr>
        <p:spPr>
          <a:xfrm>
            <a:off x="2876850" y="1630675"/>
            <a:ext cx="3383400" cy="4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/>
          <p:cNvSpPr txBox="1"/>
          <p:nvPr/>
        </p:nvSpPr>
        <p:spPr>
          <a:xfrm>
            <a:off x="3519890" y="1591982"/>
            <a:ext cx="21234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What’s Next</a:t>
            </a:r>
            <a:endParaRPr sz="2600">
              <a:solidFill>
                <a:schemeClr val="dk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24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/>
          <p:nvPr/>
        </p:nvSpPr>
        <p:spPr>
          <a:xfrm>
            <a:off x="1320175" y="1571588"/>
            <a:ext cx="45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UI Clean Up (Spotify API Limitations)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1320175" y="2205656"/>
            <a:ext cx="45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Play complete songs in app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1320175" y="2839725"/>
            <a:ext cx="45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Store songs sent in playlists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74" name="Google Shape;474;p48"/>
          <p:cNvGrpSpPr/>
          <p:nvPr/>
        </p:nvGrpSpPr>
        <p:grpSpPr>
          <a:xfrm>
            <a:off x="917150" y="1617788"/>
            <a:ext cx="332700" cy="369300"/>
            <a:chOff x="4239300" y="1528650"/>
            <a:chExt cx="332700" cy="369300"/>
          </a:xfrm>
        </p:grpSpPr>
        <p:sp>
          <p:nvSpPr>
            <p:cNvPr id="475" name="Google Shape;475;p48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8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7" name="Google Shape;477;p48"/>
          <p:cNvGrpSpPr/>
          <p:nvPr/>
        </p:nvGrpSpPr>
        <p:grpSpPr>
          <a:xfrm>
            <a:off x="917150" y="2251856"/>
            <a:ext cx="332700" cy="369300"/>
            <a:chOff x="4239300" y="1528650"/>
            <a:chExt cx="332700" cy="369300"/>
          </a:xfrm>
        </p:grpSpPr>
        <p:sp>
          <p:nvSpPr>
            <p:cNvPr id="478" name="Google Shape;478;p48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8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0" name="Google Shape;480;p48"/>
          <p:cNvGrpSpPr/>
          <p:nvPr/>
        </p:nvGrpSpPr>
        <p:grpSpPr>
          <a:xfrm>
            <a:off x="917150" y="2885925"/>
            <a:ext cx="332700" cy="369300"/>
            <a:chOff x="4239300" y="1528650"/>
            <a:chExt cx="332700" cy="369300"/>
          </a:xfrm>
        </p:grpSpPr>
        <p:sp>
          <p:nvSpPr>
            <p:cNvPr id="481" name="Google Shape;481;p48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8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83" name="Google Shape;4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800" y="1364000"/>
            <a:ext cx="2259376" cy="2259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8"/>
          <p:cNvSpPr txBox="1"/>
          <p:nvPr/>
        </p:nvSpPr>
        <p:spPr>
          <a:xfrm>
            <a:off x="411650" y="309075"/>
            <a:ext cx="522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Future Implementation Work</a:t>
            </a:r>
            <a:endParaRPr sz="30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85" name="Google Shape;485;p48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25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/>
        </p:nvSpPr>
        <p:spPr>
          <a:xfrm>
            <a:off x="1320175" y="2023863"/>
            <a:ext cx="45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Personalize tapes with photos &amp; videos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49"/>
          <p:cNvSpPr txBox="1"/>
          <p:nvPr/>
        </p:nvSpPr>
        <p:spPr>
          <a:xfrm>
            <a:off x="1320175" y="2657931"/>
            <a:ext cx="45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Community listening stations 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92" name="Google Shape;492;p49"/>
          <p:cNvGrpSpPr/>
          <p:nvPr/>
        </p:nvGrpSpPr>
        <p:grpSpPr>
          <a:xfrm>
            <a:off x="917150" y="2070063"/>
            <a:ext cx="332700" cy="369300"/>
            <a:chOff x="4239300" y="1528650"/>
            <a:chExt cx="332700" cy="369300"/>
          </a:xfrm>
        </p:grpSpPr>
        <p:sp>
          <p:nvSpPr>
            <p:cNvPr id="493" name="Google Shape;493;p49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9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5" name="Google Shape;495;p49"/>
          <p:cNvGrpSpPr/>
          <p:nvPr/>
        </p:nvGrpSpPr>
        <p:grpSpPr>
          <a:xfrm>
            <a:off x="917150" y="2704131"/>
            <a:ext cx="332700" cy="369300"/>
            <a:chOff x="4239300" y="1528650"/>
            <a:chExt cx="332700" cy="369300"/>
          </a:xfrm>
        </p:grpSpPr>
        <p:sp>
          <p:nvSpPr>
            <p:cNvPr id="496" name="Google Shape;496;p49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9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8" name="Google Shape;498;p49"/>
          <p:cNvSpPr txBox="1"/>
          <p:nvPr/>
        </p:nvSpPr>
        <p:spPr>
          <a:xfrm>
            <a:off x="411650" y="309075"/>
            <a:ext cx="522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Future Vision </a:t>
            </a:r>
            <a:endParaRPr sz="30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99" name="Google Shape;4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800" y="1334238"/>
            <a:ext cx="2475026" cy="2475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9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26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 b="8235" l="0" r="-522" t="8243"/>
          <a:stretch/>
        </p:blipFill>
        <p:spPr>
          <a:xfrm>
            <a:off x="-47625" y="0"/>
            <a:ext cx="9239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/>
          <p:cNvPicPr preferRelativeResize="0"/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-104700" y="0"/>
            <a:ext cx="9353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0"/>
          <p:cNvSpPr txBox="1"/>
          <p:nvPr/>
        </p:nvSpPr>
        <p:spPr>
          <a:xfrm>
            <a:off x="-123750" y="1868838"/>
            <a:ext cx="9430200" cy="1192200"/>
          </a:xfrm>
          <a:prstGeom prst="rect">
            <a:avLst/>
          </a:prstGeom>
          <a:solidFill>
            <a:srgbClr val="4154D2">
              <a:alpha val="70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   </a:t>
            </a:r>
            <a:endParaRPr sz="4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8" name="Google Shape;508;p50"/>
          <p:cNvSpPr txBox="1"/>
          <p:nvPr/>
        </p:nvSpPr>
        <p:spPr>
          <a:xfrm>
            <a:off x="3069000" y="4456075"/>
            <a:ext cx="3006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Casey, Brent, Emily Grace, Tristan </a:t>
            </a:r>
            <a:endParaRPr sz="89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50"/>
          <p:cNvSpPr/>
          <p:nvPr/>
        </p:nvSpPr>
        <p:spPr>
          <a:xfrm>
            <a:off x="-95100" y="322837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0"/>
          <p:cNvSpPr/>
          <p:nvPr/>
        </p:nvSpPr>
        <p:spPr>
          <a:xfrm>
            <a:off x="-95100" y="343262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0"/>
          <p:cNvSpPr txBox="1"/>
          <p:nvPr/>
        </p:nvSpPr>
        <p:spPr>
          <a:xfrm>
            <a:off x="382950" y="2432988"/>
            <a:ext cx="83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Where music and memories mix </a:t>
            </a:r>
            <a:endParaRPr sz="3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12" name="Google Shape;512;p50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27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3" name="Google Shape;513;p50"/>
          <p:cNvSpPr txBox="1"/>
          <p:nvPr/>
        </p:nvSpPr>
        <p:spPr>
          <a:xfrm>
            <a:off x="414000" y="1797800"/>
            <a:ext cx="431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B81E4"/>
                </a:solidFill>
                <a:latin typeface="Shrikhand"/>
                <a:ea typeface="Shrikhand"/>
                <a:cs typeface="Shrikhand"/>
                <a:sym typeface="Shrikhand"/>
              </a:rPr>
              <a:t>MemRemix</a:t>
            </a:r>
            <a:endParaRPr sz="4600">
              <a:solidFill>
                <a:srgbClr val="FB81E4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514" name="Google Shape;514;p50"/>
          <p:cNvSpPr txBox="1"/>
          <p:nvPr/>
        </p:nvSpPr>
        <p:spPr>
          <a:xfrm>
            <a:off x="3069000" y="4701775"/>
            <a:ext cx="3006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SzPts val="941"/>
              <a:buNone/>
            </a:pPr>
            <a:r>
              <a:rPr b="1" lang="en" sz="8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Stanford CS194H Winter 2024</a:t>
            </a:r>
            <a:endParaRPr sz="52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5" name="Google Shape;51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409" y="764450"/>
            <a:ext cx="1953892" cy="42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0"/>
          <p:cNvPicPr preferRelativeResize="0"/>
          <p:nvPr/>
        </p:nvPicPr>
        <p:blipFill rotWithShape="1">
          <a:blip r:embed="rId6">
            <a:alphaModFix/>
          </a:blip>
          <a:srcRect b="1802" l="0" r="0" t="9834"/>
          <a:stretch/>
        </p:blipFill>
        <p:spPr>
          <a:xfrm>
            <a:off x="7247900" y="1526100"/>
            <a:ext cx="1492899" cy="28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175" y="0"/>
            <a:ext cx="1858225" cy="40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0"/>
          <p:cNvPicPr preferRelativeResize="0"/>
          <p:nvPr/>
        </p:nvPicPr>
        <p:blipFill rotWithShape="1">
          <a:blip r:embed="rId7">
            <a:alphaModFix/>
          </a:blip>
          <a:srcRect b="0" l="0" r="0" t="4287"/>
          <a:stretch/>
        </p:blipFill>
        <p:spPr>
          <a:xfrm>
            <a:off x="5286174" y="567538"/>
            <a:ext cx="1452238" cy="301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637" y="794900"/>
            <a:ext cx="3140114" cy="2185383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/>
        </p:nvSpPr>
        <p:spPr>
          <a:xfrm>
            <a:off x="2774698" y="3069475"/>
            <a:ext cx="35946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nurture </a:t>
            </a:r>
            <a:r>
              <a:rPr b="1" lang="en" sz="22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communities</a:t>
            </a:r>
            <a:r>
              <a:rPr b="1" lang="en" sz="2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 through shared </a:t>
            </a:r>
            <a:r>
              <a:rPr b="1" lang="en" sz="22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goals</a:t>
            </a:r>
            <a:endParaRPr b="1" sz="2200">
              <a:solidFill>
                <a:srgbClr val="5F94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5" name="Google Shape;5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nter"/>
                <a:ea typeface="Inter"/>
                <a:cs typeface="Inter"/>
                <a:sym typeface="Inter"/>
              </a:rPr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 txBox="1"/>
          <p:nvPr/>
        </p:nvSpPr>
        <p:spPr>
          <a:xfrm>
            <a:off x="3626243" y="2883375"/>
            <a:ext cx="20562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Lyndsea Warkenthien</a:t>
            </a:r>
            <a:endParaRPr b="1" sz="19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3" name="Google Shape;543;p52"/>
          <p:cNvSpPr txBox="1"/>
          <p:nvPr/>
        </p:nvSpPr>
        <p:spPr>
          <a:xfrm>
            <a:off x="5884964" y="2883375"/>
            <a:ext cx="11769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Jack Clark</a:t>
            </a:r>
            <a:endParaRPr b="1" sz="19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4" name="Google Shape;544;p52"/>
          <p:cNvSpPr txBox="1"/>
          <p:nvPr/>
        </p:nvSpPr>
        <p:spPr>
          <a:xfrm>
            <a:off x="2172897" y="2883375"/>
            <a:ext cx="1407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Elysia Smyers</a:t>
            </a:r>
            <a:endParaRPr b="1" sz="19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5" name="Google Shape;545;p52"/>
          <p:cNvSpPr txBox="1"/>
          <p:nvPr/>
        </p:nvSpPr>
        <p:spPr>
          <a:xfrm>
            <a:off x="152400" y="2883375"/>
            <a:ext cx="18753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Nate </a:t>
            </a:r>
            <a:endParaRPr b="1" sz="19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Fleischli</a:t>
            </a:r>
            <a:r>
              <a:rPr b="1" lang="en" sz="17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7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6" name="Google Shape;546;p52"/>
          <p:cNvSpPr txBox="1"/>
          <p:nvPr/>
        </p:nvSpPr>
        <p:spPr>
          <a:xfrm>
            <a:off x="7480085" y="2883375"/>
            <a:ext cx="1428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Tristan Sinclair</a:t>
            </a:r>
            <a:endParaRPr b="1" sz="19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7" name="Google Shape;54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2"/>
          <p:cNvSpPr txBox="1"/>
          <p:nvPr/>
        </p:nvSpPr>
        <p:spPr>
          <a:xfrm>
            <a:off x="400600" y="476550"/>
            <a:ext cx="509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We are an eclectic bunch</a:t>
            </a:r>
            <a:endParaRPr sz="2600">
              <a:solidFill>
                <a:srgbClr val="5C4B62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49" name="Google Shape;549;p52"/>
          <p:cNvPicPr preferRelativeResize="0"/>
          <p:nvPr/>
        </p:nvPicPr>
        <p:blipFill rotWithShape="1">
          <a:blip r:embed="rId9">
            <a:alphaModFix/>
          </a:blip>
          <a:srcRect b="16363" l="21647" r="21653" t="11104"/>
          <a:stretch/>
        </p:blipFill>
        <p:spPr>
          <a:xfrm>
            <a:off x="400799" y="1617785"/>
            <a:ext cx="1263000" cy="1285200"/>
          </a:xfrm>
          <a:prstGeom prst="ellipse">
            <a:avLst/>
          </a:prstGeom>
          <a:noFill/>
          <a:ln cap="flat" cmpd="sng" w="38100">
            <a:solidFill>
              <a:srgbClr val="F8E6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0" name="Google Shape;550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96449" y="1637885"/>
            <a:ext cx="1245000" cy="1245000"/>
          </a:xfrm>
          <a:prstGeom prst="ellipse">
            <a:avLst/>
          </a:prstGeom>
          <a:noFill/>
          <a:ln cap="flat" cmpd="sng" w="38100">
            <a:solidFill>
              <a:srgbClr val="E0FFC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1" name="Google Shape;551;p52"/>
          <p:cNvPicPr preferRelativeResize="0"/>
          <p:nvPr/>
        </p:nvPicPr>
        <p:blipFill rotWithShape="1">
          <a:blip r:embed="rId11">
            <a:alphaModFix/>
          </a:blip>
          <a:srcRect b="14668" l="0" r="0" t="0"/>
          <a:stretch/>
        </p:blipFill>
        <p:spPr>
          <a:xfrm>
            <a:off x="3974100" y="1637885"/>
            <a:ext cx="1245000" cy="1245000"/>
          </a:xfrm>
          <a:prstGeom prst="ellipse">
            <a:avLst/>
          </a:prstGeom>
          <a:noFill/>
          <a:ln cap="flat" cmpd="sng" w="38100">
            <a:solidFill>
              <a:srgbClr val="F8E6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2" name="Google Shape;552;p52"/>
          <p:cNvPicPr preferRelativeResize="0"/>
          <p:nvPr/>
        </p:nvPicPr>
        <p:blipFill rotWithShape="1">
          <a:blip r:embed="rId12">
            <a:alphaModFix/>
          </a:blip>
          <a:srcRect b="14286" l="0" r="0" t="14279"/>
          <a:stretch/>
        </p:blipFill>
        <p:spPr>
          <a:xfrm>
            <a:off x="5793175" y="1637885"/>
            <a:ext cx="1245000" cy="1245000"/>
          </a:xfrm>
          <a:prstGeom prst="ellipse">
            <a:avLst/>
          </a:prstGeom>
          <a:noFill/>
          <a:ln cap="flat" cmpd="sng" w="38100">
            <a:solidFill>
              <a:srgbClr val="E0FFC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3" name="Google Shape;553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29400" y="1653485"/>
            <a:ext cx="1213800" cy="1213800"/>
          </a:xfrm>
          <a:prstGeom prst="ellipse">
            <a:avLst/>
          </a:prstGeom>
          <a:noFill/>
          <a:ln cap="flat" cmpd="sng" w="38100">
            <a:solidFill>
              <a:srgbClr val="F8E6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4" name="Google Shape;554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7" name="Google Shape;557;p52"/>
          <p:cNvSpPr txBox="1"/>
          <p:nvPr/>
        </p:nvSpPr>
        <p:spPr>
          <a:xfrm>
            <a:off x="550350" y="3676450"/>
            <a:ext cx="1079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BS CS AI ‘23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MS CS HCI ‘24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8" name="Google Shape;558;p52"/>
          <p:cNvSpPr txBox="1"/>
          <p:nvPr/>
        </p:nvSpPr>
        <p:spPr>
          <a:xfrm>
            <a:off x="2290800" y="3676450"/>
            <a:ext cx="1143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BS SYMSYS ‘23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MS CS HCI ‘24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9" name="Google Shape;559;p52"/>
          <p:cNvSpPr txBox="1"/>
          <p:nvPr/>
        </p:nvSpPr>
        <p:spPr>
          <a:xfrm>
            <a:off x="4120350" y="3676450"/>
            <a:ext cx="952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BS CS AI ‘24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52"/>
          <p:cNvSpPr txBox="1"/>
          <p:nvPr/>
        </p:nvSpPr>
        <p:spPr>
          <a:xfrm>
            <a:off x="5843725" y="3676450"/>
            <a:ext cx="1143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BS MS&amp;E ‘23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MS CS HCI ‘24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1" name="Google Shape;561;p52"/>
          <p:cNvSpPr txBox="1"/>
          <p:nvPr/>
        </p:nvSpPr>
        <p:spPr>
          <a:xfrm>
            <a:off x="7639675" y="3665888"/>
            <a:ext cx="1108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BS CS AI ‘23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MS CS HCI ‘24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53"/>
          <p:cNvCxnSpPr/>
          <p:nvPr/>
        </p:nvCxnSpPr>
        <p:spPr>
          <a:xfrm>
            <a:off x="-3300" y="274767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7" name="Google Shape;567;p53"/>
          <p:cNvGrpSpPr/>
          <p:nvPr/>
        </p:nvGrpSpPr>
        <p:grpSpPr>
          <a:xfrm>
            <a:off x="-204554" y="1728869"/>
            <a:ext cx="9290756" cy="2029435"/>
            <a:chOff x="-143467" y="1728869"/>
            <a:chExt cx="9290756" cy="2029435"/>
          </a:xfrm>
        </p:grpSpPr>
        <p:grpSp>
          <p:nvGrpSpPr>
            <p:cNvPr id="568" name="Google Shape;568;p53"/>
            <p:cNvGrpSpPr/>
            <p:nvPr/>
          </p:nvGrpSpPr>
          <p:grpSpPr>
            <a:xfrm>
              <a:off x="-143467" y="1751043"/>
              <a:ext cx="2108129" cy="1985087"/>
              <a:chOff x="-143467" y="1747195"/>
              <a:chExt cx="2108129" cy="1985087"/>
            </a:xfrm>
          </p:grpSpPr>
          <p:sp>
            <p:nvSpPr>
              <p:cNvPr id="569" name="Google Shape;569;p53"/>
              <p:cNvSpPr/>
              <p:nvPr/>
            </p:nvSpPr>
            <p:spPr>
              <a:xfrm rot="2099984">
                <a:off x="50621" y="2130221"/>
                <a:ext cx="1719954" cy="1219035"/>
              </a:xfrm>
              <a:custGeom>
                <a:rect b="b" l="l" r="r" t="t"/>
                <a:pathLst>
                  <a:path extrusionOk="0" h="5175" w="7154">
                    <a:moveTo>
                      <a:pt x="3398" y="1"/>
                    </a:moveTo>
                    <a:cubicBezTo>
                      <a:pt x="2965" y="1"/>
                      <a:pt x="2519" y="137"/>
                      <a:pt x="2156" y="403"/>
                    </a:cubicBezTo>
                    <a:cubicBezTo>
                      <a:pt x="1" y="1981"/>
                      <a:pt x="1677" y="5175"/>
                      <a:pt x="3936" y="5175"/>
                    </a:cubicBezTo>
                    <a:cubicBezTo>
                      <a:pt x="4235" y="5175"/>
                      <a:pt x="4544" y="5119"/>
                      <a:pt x="4855" y="4997"/>
                    </a:cubicBezTo>
                    <a:cubicBezTo>
                      <a:pt x="7154" y="4088"/>
                      <a:pt x="6666" y="80"/>
                      <a:pt x="4064" y="66"/>
                    </a:cubicBezTo>
                    <a:cubicBezTo>
                      <a:pt x="4024" y="66"/>
                      <a:pt x="3980" y="76"/>
                      <a:pt x="3940" y="76"/>
                    </a:cubicBezTo>
                    <a:cubicBezTo>
                      <a:pt x="3767" y="26"/>
                      <a:pt x="3584" y="1"/>
                      <a:pt x="3398" y="1"/>
                    </a:cubicBezTo>
                    <a:close/>
                  </a:path>
                </a:pathLst>
              </a:custGeom>
              <a:solidFill>
                <a:srgbClr val="E0FF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53"/>
              <p:cNvSpPr txBox="1"/>
              <p:nvPr/>
            </p:nvSpPr>
            <p:spPr>
              <a:xfrm>
                <a:off x="405811" y="2470000"/>
                <a:ext cx="11634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rgbClr val="274E13"/>
                    </a:solidFill>
                    <a:latin typeface="Inter"/>
                    <a:ea typeface="Inter"/>
                    <a:cs typeface="Inter"/>
                    <a:sym typeface="Inter"/>
                  </a:rPr>
                  <a:t>Intro</a:t>
                </a:r>
                <a:endParaRPr b="1" sz="1700">
                  <a:solidFill>
                    <a:srgbClr val="274E1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1" name="Google Shape;571;p53"/>
            <p:cNvGrpSpPr/>
            <p:nvPr/>
          </p:nvGrpSpPr>
          <p:grpSpPr>
            <a:xfrm>
              <a:off x="1558459" y="1728869"/>
              <a:ext cx="1665795" cy="2029435"/>
              <a:chOff x="1594519" y="1700856"/>
              <a:chExt cx="1665795" cy="2029435"/>
            </a:xfrm>
          </p:grpSpPr>
          <p:sp>
            <p:nvSpPr>
              <p:cNvPr id="572" name="Google Shape;572;p53"/>
              <p:cNvSpPr/>
              <p:nvPr/>
            </p:nvSpPr>
            <p:spPr>
              <a:xfrm rot="6299970">
                <a:off x="1544570" y="2089844"/>
                <a:ext cx="1765692" cy="1251458"/>
              </a:xfrm>
              <a:custGeom>
                <a:rect b="b" l="l" r="r" t="t"/>
                <a:pathLst>
                  <a:path extrusionOk="0" h="5175" w="7154">
                    <a:moveTo>
                      <a:pt x="3398" y="1"/>
                    </a:moveTo>
                    <a:cubicBezTo>
                      <a:pt x="2965" y="1"/>
                      <a:pt x="2519" y="137"/>
                      <a:pt x="2156" y="403"/>
                    </a:cubicBezTo>
                    <a:cubicBezTo>
                      <a:pt x="1" y="1981"/>
                      <a:pt x="1677" y="5175"/>
                      <a:pt x="3936" y="5175"/>
                    </a:cubicBezTo>
                    <a:cubicBezTo>
                      <a:pt x="4235" y="5175"/>
                      <a:pt x="4544" y="5119"/>
                      <a:pt x="4855" y="4997"/>
                    </a:cubicBezTo>
                    <a:cubicBezTo>
                      <a:pt x="7154" y="4088"/>
                      <a:pt x="6666" y="80"/>
                      <a:pt x="4064" y="66"/>
                    </a:cubicBezTo>
                    <a:cubicBezTo>
                      <a:pt x="4024" y="66"/>
                      <a:pt x="3980" y="76"/>
                      <a:pt x="3940" y="76"/>
                    </a:cubicBezTo>
                    <a:cubicBezTo>
                      <a:pt x="3767" y="26"/>
                      <a:pt x="3584" y="1"/>
                      <a:pt x="3398" y="1"/>
                    </a:cubicBezTo>
                    <a:close/>
                  </a:path>
                </a:pathLst>
              </a:custGeom>
              <a:solidFill>
                <a:srgbClr val="F8E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53"/>
              <p:cNvSpPr txBox="1"/>
              <p:nvPr/>
            </p:nvSpPr>
            <p:spPr>
              <a:xfrm>
                <a:off x="1890335" y="2444722"/>
                <a:ext cx="1074300" cy="56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rgbClr val="5C4B62"/>
                    </a:solidFill>
                    <a:latin typeface="Inter"/>
                    <a:ea typeface="Inter"/>
                    <a:cs typeface="Inter"/>
                    <a:sym typeface="Inter"/>
                  </a:rPr>
                  <a:t>Problem</a:t>
                </a:r>
                <a:endParaRPr b="1" sz="1700">
                  <a:solidFill>
                    <a:srgbClr val="5C4B6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4" name="Google Shape;574;p53"/>
            <p:cNvGrpSpPr/>
            <p:nvPr/>
          </p:nvGrpSpPr>
          <p:grpSpPr>
            <a:xfrm>
              <a:off x="4519977" y="1728869"/>
              <a:ext cx="1665795" cy="2029435"/>
              <a:chOff x="4556144" y="1760718"/>
              <a:chExt cx="1665795" cy="2029435"/>
            </a:xfrm>
          </p:grpSpPr>
          <p:sp>
            <p:nvSpPr>
              <p:cNvPr id="575" name="Google Shape;575;p53"/>
              <p:cNvSpPr/>
              <p:nvPr/>
            </p:nvSpPr>
            <p:spPr>
              <a:xfrm rot="6299970">
                <a:off x="4506195" y="2149706"/>
                <a:ext cx="1765692" cy="1251458"/>
              </a:xfrm>
              <a:custGeom>
                <a:rect b="b" l="l" r="r" t="t"/>
                <a:pathLst>
                  <a:path extrusionOk="0" h="5175" w="7154">
                    <a:moveTo>
                      <a:pt x="3398" y="1"/>
                    </a:moveTo>
                    <a:cubicBezTo>
                      <a:pt x="2965" y="1"/>
                      <a:pt x="2519" y="137"/>
                      <a:pt x="2156" y="403"/>
                    </a:cubicBezTo>
                    <a:cubicBezTo>
                      <a:pt x="1" y="1981"/>
                      <a:pt x="1677" y="5175"/>
                      <a:pt x="3936" y="5175"/>
                    </a:cubicBezTo>
                    <a:cubicBezTo>
                      <a:pt x="4235" y="5175"/>
                      <a:pt x="4544" y="5119"/>
                      <a:pt x="4855" y="4997"/>
                    </a:cubicBezTo>
                    <a:cubicBezTo>
                      <a:pt x="7154" y="4088"/>
                      <a:pt x="6666" y="80"/>
                      <a:pt x="4064" y="66"/>
                    </a:cubicBezTo>
                    <a:cubicBezTo>
                      <a:pt x="4024" y="66"/>
                      <a:pt x="3980" y="76"/>
                      <a:pt x="3940" y="76"/>
                    </a:cubicBezTo>
                    <a:cubicBezTo>
                      <a:pt x="3767" y="26"/>
                      <a:pt x="3584" y="1"/>
                      <a:pt x="3398" y="1"/>
                    </a:cubicBezTo>
                    <a:close/>
                  </a:path>
                </a:pathLst>
              </a:custGeom>
              <a:solidFill>
                <a:srgbClr val="F8E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53"/>
              <p:cNvSpPr txBox="1"/>
              <p:nvPr/>
            </p:nvSpPr>
            <p:spPr>
              <a:xfrm>
                <a:off x="4712875" y="2475138"/>
                <a:ext cx="1392300" cy="56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rgbClr val="5C4B62"/>
                    </a:solidFill>
                    <a:latin typeface="Inter"/>
                    <a:ea typeface="Inter"/>
                    <a:cs typeface="Inter"/>
                    <a:sym typeface="Inter"/>
                  </a:rPr>
                  <a:t>Design Evolution</a:t>
                </a:r>
                <a:endParaRPr b="1" sz="1700">
                  <a:solidFill>
                    <a:srgbClr val="5C4B6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7" name="Google Shape;577;p53"/>
            <p:cNvGrpSpPr/>
            <p:nvPr/>
          </p:nvGrpSpPr>
          <p:grpSpPr>
            <a:xfrm>
              <a:off x="2818051" y="1751043"/>
              <a:ext cx="2108129" cy="1985087"/>
              <a:chOff x="2799758" y="1751645"/>
              <a:chExt cx="2108129" cy="1985087"/>
            </a:xfrm>
          </p:grpSpPr>
          <p:sp>
            <p:nvSpPr>
              <p:cNvPr id="578" name="Google Shape;578;p53"/>
              <p:cNvSpPr/>
              <p:nvPr/>
            </p:nvSpPr>
            <p:spPr>
              <a:xfrm rot="2099984">
                <a:off x="2993846" y="2134671"/>
                <a:ext cx="1719954" cy="1219035"/>
              </a:xfrm>
              <a:custGeom>
                <a:rect b="b" l="l" r="r" t="t"/>
                <a:pathLst>
                  <a:path extrusionOk="0" h="5175" w="7154">
                    <a:moveTo>
                      <a:pt x="3398" y="1"/>
                    </a:moveTo>
                    <a:cubicBezTo>
                      <a:pt x="2965" y="1"/>
                      <a:pt x="2519" y="137"/>
                      <a:pt x="2156" y="403"/>
                    </a:cubicBezTo>
                    <a:cubicBezTo>
                      <a:pt x="1" y="1981"/>
                      <a:pt x="1677" y="5175"/>
                      <a:pt x="3936" y="5175"/>
                    </a:cubicBezTo>
                    <a:cubicBezTo>
                      <a:pt x="4235" y="5175"/>
                      <a:pt x="4544" y="5119"/>
                      <a:pt x="4855" y="4997"/>
                    </a:cubicBezTo>
                    <a:cubicBezTo>
                      <a:pt x="7154" y="4088"/>
                      <a:pt x="6666" y="80"/>
                      <a:pt x="4064" y="66"/>
                    </a:cubicBezTo>
                    <a:cubicBezTo>
                      <a:pt x="4024" y="66"/>
                      <a:pt x="3980" y="76"/>
                      <a:pt x="3940" y="76"/>
                    </a:cubicBezTo>
                    <a:cubicBezTo>
                      <a:pt x="3767" y="26"/>
                      <a:pt x="3584" y="1"/>
                      <a:pt x="3398" y="1"/>
                    </a:cubicBezTo>
                    <a:close/>
                  </a:path>
                </a:pathLst>
              </a:custGeom>
              <a:solidFill>
                <a:srgbClr val="E0FF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53"/>
              <p:cNvSpPr txBox="1"/>
              <p:nvPr/>
            </p:nvSpPr>
            <p:spPr>
              <a:xfrm>
                <a:off x="3348361" y="2482350"/>
                <a:ext cx="11634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rgbClr val="274E13"/>
                    </a:solidFill>
                    <a:latin typeface="Inter"/>
                    <a:ea typeface="Inter"/>
                    <a:cs typeface="Inter"/>
                    <a:sym typeface="Inter"/>
                  </a:rPr>
                  <a:t>Solution</a:t>
                </a:r>
                <a:endParaRPr b="1" sz="1700">
                  <a:solidFill>
                    <a:srgbClr val="274E1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0" name="Google Shape;580;p53"/>
            <p:cNvGrpSpPr/>
            <p:nvPr/>
          </p:nvGrpSpPr>
          <p:grpSpPr>
            <a:xfrm>
              <a:off x="7481494" y="1728869"/>
              <a:ext cx="1665795" cy="2029435"/>
              <a:chOff x="7481494" y="1706093"/>
              <a:chExt cx="1665795" cy="2029435"/>
            </a:xfrm>
          </p:grpSpPr>
          <p:sp>
            <p:nvSpPr>
              <p:cNvPr id="581" name="Google Shape;581;p53"/>
              <p:cNvSpPr/>
              <p:nvPr/>
            </p:nvSpPr>
            <p:spPr>
              <a:xfrm rot="6299970">
                <a:off x="7431545" y="2095081"/>
                <a:ext cx="1765692" cy="1251458"/>
              </a:xfrm>
              <a:custGeom>
                <a:rect b="b" l="l" r="r" t="t"/>
                <a:pathLst>
                  <a:path extrusionOk="0" h="5175" w="7154">
                    <a:moveTo>
                      <a:pt x="3398" y="1"/>
                    </a:moveTo>
                    <a:cubicBezTo>
                      <a:pt x="2965" y="1"/>
                      <a:pt x="2519" y="137"/>
                      <a:pt x="2156" y="403"/>
                    </a:cubicBezTo>
                    <a:cubicBezTo>
                      <a:pt x="1" y="1981"/>
                      <a:pt x="1677" y="5175"/>
                      <a:pt x="3936" y="5175"/>
                    </a:cubicBezTo>
                    <a:cubicBezTo>
                      <a:pt x="4235" y="5175"/>
                      <a:pt x="4544" y="5119"/>
                      <a:pt x="4855" y="4997"/>
                    </a:cubicBezTo>
                    <a:cubicBezTo>
                      <a:pt x="7154" y="4088"/>
                      <a:pt x="6666" y="80"/>
                      <a:pt x="4064" y="66"/>
                    </a:cubicBezTo>
                    <a:cubicBezTo>
                      <a:pt x="4024" y="66"/>
                      <a:pt x="3980" y="76"/>
                      <a:pt x="3940" y="76"/>
                    </a:cubicBezTo>
                    <a:cubicBezTo>
                      <a:pt x="3767" y="26"/>
                      <a:pt x="3584" y="1"/>
                      <a:pt x="3398" y="1"/>
                    </a:cubicBezTo>
                    <a:close/>
                  </a:path>
                </a:pathLst>
              </a:custGeom>
              <a:solidFill>
                <a:srgbClr val="F8E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53"/>
              <p:cNvSpPr txBox="1"/>
              <p:nvPr/>
            </p:nvSpPr>
            <p:spPr>
              <a:xfrm>
                <a:off x="7624762" y="2454863"/>
                <a:ext cx="1392300" cy="56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rgbClr val="5C4B62"/>
                    </a:solidFill>
                    <a:latin typeface="Inter"/>
                    <a:ea typeface="Inter"/>
                    <a:cs typeface="Inter"/>
                    <a:sym typeface="Inter"/>
                  </a:rPr>
                  <a:t>Conclusion</a:t>
                </a:r>
                <a:endParaRPr b="1" sz="1700">
                  <a:solidFill>
                    <a:srgbClr val="5C4B6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3" name="Google Shape;583;p53"/>
            <p:cNvGrpSpPr/>
            <p:nvPr/>
          </p:nvGrpSpPr>
          <p:grpSpPr>
            <a:xfrm>
              <a:off x="5779568" y="1751043"/>
              <a:ext cx="2108129" cy="1985087"/>
              <a:chOff x="5725108" y="1697020"/>
              <a:chExt cx="2108129" cy="1985087"/>
            </a:xfrm>
          </p:grpSpPr>
          <p:sp>
            <p:nvSpPr>
              <p:cNvPr id="584" name="Google Shape;584;p53"/>
              <p:cNvSpPr/>
              <p:nvPr/>
            </p:nvSpPr>
            <p:spPr>
              <a:xfrm rot="2099984">
                <a:off x="5919196" y="2080046"/>
                <a:ext cx="1719954" cy="1219035"/>
              </a:xfrm>
              <a:custGeom>
                <a:rect b="b" l="l" r="r" t="t"/>
                <a:pathLst>
                  <a:path extrusionOk="0" h="5175" w="7154">
                    <a:moveTo>
                      <a:pt x="3398" y="1"/>
                    </a:moveTo>
                    <a:cubicBezTo>
                      <a:pt x="2965" y="1"/>
                      <a:pt x="2519" y="137"/>
                      <a:pt x="2156" y="403"/>
                    </a:cubicBezTo>
                    <a:cubicBezTo>
                      <a:pt x="1" y="1981"/>
                      <a:pt x="1677" y="5175"/>
                      <a:pt x="3936" y="5175"/>
                    </a:cubicBezTo>
                    <a:cubicBezTo>
                      <a:pt x="4235" y="5175"/>
                      <a:pt x="4544" y="5119"/>
                      <a:pt x="4855" y="4997"/>
                    </a:cubicBezTo>
                    <a:cubicBezTo>
                      <a:pt x="7154" y="4088"/>
                      <a:pt x="6666" y="80"/>
                      <a:pt x="4064" y="66"/>
                    </a:cubicBezTo>
                    <a:cubicBezTo>
                      <a:pt x="4024" y="66"/>
                      <a:pt x="3980" y="76"/>
                      <a:pt x="3940" y="76"/>
                    </a:cubicBezTo>
                    <a:cubicBezTo>
                      <a:pt x="3767" y="26"/>
                      <a:pt x="3584" y="1"/>
                      <a:pt x="3398" y="1"/>
                    </a:cubicBezTo>
                    <a:close/>
                  </a:path>
                </a:pathLst>
              </a:custGeom>
              <a:solidFill>
                <a:srgbClr val="E0FF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53"/>
              <p:cNvSpPr txBox="1"/>
              <p:nvPr/>
            </p:nvSpPr>
            <p:spPr>
              <a:xfrm>
                <a:off x="6270023" y="2462075"/>
                <a:ext cx="11634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rgbClr val="274E13"/>
                    </a:solidFill>
                    <a:latin typeface="Inter"/>
                    <a:ea typeface="Inter"/>
                    <a:cs typeface="Inter"/>
                    <a:sym typeface="Inter"/>
                  </a:rPr>
                  <a:t>What We Made</a:t>
                </a:r>
                <a:endParaRPr b="1" sz="1700">
                  <a:solidFill>
                    <a:srgbClr val="274E1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pic>
        <p:nvPicPr>
          <p:cNvPr id="586" name="Google Shape;5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3"/>
          <p:cNvSpPr txBox="1"/>
          <p:nvPr/>
        </p:nvSpPr>
        <p:spPr>
          <a:xfrm>
            <a:off x="400600" y="476550"/>
            <a:ext cx="295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What to expect</a:t>
            </a:r>
            <a:endParaRPr sz="2600">
              <a:solidFill>
                <a:srgbClr val="5C4B62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88" name="Google Shape;5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625" y="642488"/>
            <a:ext cx="7561125" cy="35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9" name="Google Shape;609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20625" y="1053245"/>
            <a:ext cx="5407150" cy="29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 txBox="1"/>
          <p:nvPr/>
        </p:nvSpPr>
        <p:spPr>
          <a:xfrm>
            <a:off x="400600" y="476550"/>
            <a:ext cx="462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We discovered a problem</a:t>
            </a:r>
            <a:endParaRPr sz="2600">
              <a:solidFill>
                <a:srgbClr val="5C4B62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21" name="Google Shape;621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5"/>
          <p:cNvSpPr txBox="1"/>
          <p:nvPr/>
        </p:nvSpPr>
        <p:spPr>
          <a:xfrm>
            <a:off x="558750" y="1642050"/>
            <a:ext cx="80265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5F946E"/>
                </a:solidFill>
                <a:latin typeface="Inter Medium"/>
                <a:ea typeface="Inter Medium"/>
                <a:cs typeface="Inter Medium"/>
                <a:sym typeface="Inter Medium"/>
              </a:rPr>
              <a:t>there is a </a:t>
            </a:r>
            <a:r>
              <a:rPr b="1" lang="en" sz="32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gap</a:t>
            </a:r>
            <a:r>
              <a:rPr lang="en" sz="30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3000">
                <a:solidFill>
                  <a:srgbClr val="5F946E"/>
                </a:solidFill>
                <a:latin typeface="Inter Medium"/>
                <a:ea typeface="Inter Medium"/>
                <a:cs typeface="Inter Medium"/>
                <a:sym typeface="Inter Medium"/>
              </a:rPr>
              <a:t>between</a:t>
            </a:r>
            <a:r>
              <a:rPr lang="en" sz="30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32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communities</a:t>
            </a:r>
            <a:r>
              <a:rPr lang="en" sz="32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3000">
                <a:solidFill>
                  <a:srgbClr val="5F946E"/>
                </a:solidFill>
                <a:latin typeface="Inter Medium"/>
                <a:ea typeface="Inter Medium"/>
                <a:cs typeface="Inter Medium"/>
                <a:sym typeface="Inter Medium"/>
              </a:rPr>
              <a:t>needing engagement and</a:t>
            </a:r>
            <a:r>
              <a:rPr lang="en" sz="30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32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individuals</a:t>
            </a:r>
            <a:r>
              <a:rPr lang="en" sz="32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3000">
                <a:solidFill>
                  <a:srgbClr val="5F946E"/>
                </a:solidFill>
                <a:latin typeface="Inter Medium"/>
                <a:ea typeface="Inter Medium"/>
                <a:cs typeface="Inter Medium"/>
                <a:sym typeface="Inter Medium"/>
              </a:rPr>
              <a:t>eager</a:t>
            </a:r>
            <a:r>
              <a:rPr lang="en" sz="30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3000">
                <a:solidFill>
                  <a:srgbClr val="5F946E"/>
                </a:solidFill>
                <a:latin typeface="Inter Medium"/>
                <a:ea typeface="Inter Medium"/>
                <a:cs typeface="Inter Medium"/>
                <a:sym typeface="Inter Medium"/>
              </a:rPr>
              <a:t>to</a:t>
            </a:r>
            <a:r>
              <a:rPr lang="en" sz="3200">
                <a:solidFill>
                  <a:srgbClr val="5F946E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b="1" lang="en" sz="32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support</a:t>
            </a:r>
            <a:endParaRPr b="1" sz="32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3" name="Google Shape;62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 rotWithShape="1">
          <a:blip r:embed="rId3">
            <a:alphaModFix/>
          </a:blip>
          <a:srcRect b="8235" l="0" r="73158" t="8243"/>
          <a:stretch/>
        </p:blipFill>
        <p:spPr>
          <a:xfrm>
            <a:off x="-47625" y="0"/>
            <a:ext cx="2467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/>
          <p:nvPr/>
        </p:nvSpPr>
        <p:spPr>
          <a:xfrm>
            <a:off x="-47625" y="0"/>
            <a:ext cx="2514600" cy="5143500"/>
          </a:xfrm>
          <a:prstGeom prst="rect">
            <a:avLst/>
          </a:prstGeom>
          <a:solidFill>
            <a:srgbClr val="000000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9"/>
          <p:cNvSpPr txBox="1"/>
          <p:nvPr/>
        </p:nvSpPr>
        <p:spPr>
          <a:xfrm>
            <a:off x="4708075" y="848088"/>
            <a:ext cx="3770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Problem and solution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4708075" y="1445996"/>
            <a:ext cx="301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Design evolution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4708075" y="2043904"/>
            <a:ext cx="301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Tasks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4708075" y="2641813"/>
            <a:ext cx="301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Implementation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57" name="Google Shape;157;p29"/>
          <p:cNvGrpSpPr/>
          <p:nvPr/>
        </p:nvGrpSpPr>
        <p:grpSpPr>
          <a:xfrm>
            <a:off x="4239300" y="892338"/>
            <a:ext cx="332700" cy="369300"/>
            <a:chOff x="4239300" y="1528650"/>
            <a:chExt cx="332700" cy="369300"/>
          </a:xfrm>
        </p:grpSpPr>
        <p:sp>
          <p:nvSpPr>
            <p:cNvPr id="158" name="Google Shape;158;p29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9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Google Shape;160;p29"/>
          <p:cNvGrpSpPr/>
          <p:nvPr/>
        </p:nvGrpSpPr>
        <p:grpSpPr>
          <a:xfrm>
            <a:off x="4239300" y="1490246"/>
            <a:ext cx="332700" cy="369300"/>
            <a:chOff x="4239300" y="1528650"/>
            <a:chExt cx="332700" cy="369300"/>
          </a:xfrm>
        </p:grpSpPr>
        <p:sp>
          <p:nvSpPr>
            <p:cNvPr id="161" name="Google Shape;161;p29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9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3" name="Google Shape;163;p29"/>
          <p:cNvGrpSpPr/>
          <p:nvPr/>
        </p:nvGrpSpPr>
        <p:grpSpPr>
          <a:xfrm>
            <a:off x="4239300" y="2088154"/>
            <a:ext cx="332700" cy="369300"/>
            <a:chOff x="4239300" y="1528650"/>
            <a:chExt cx="332700" cy="369300"/>
          </a:xfrm>
        </p:grpSpPr>
        <p:sp>
          <p:nvSpPr>
            <p:cNvPr id="164" name="Google Shape;164;p29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9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29"/>
          <p:cNvGrpSpPr/>
          <p:nvPr/>
        </p:nvGrpSpPr>
        <p:grpSpPr>
          <a:xfrm>
            <a:off x="4239300" y="2686063"/>
            <a:ext cx="332700" cy="369300"/>
            <a:chOff x="4239300" y="1528650"/>
            <a:chExt cx="332700" cy="369300"/>
          </a:xfrm>
        </p:grpSpPr>
        <p:sp>
          <p:nvSpPr>
            <p:cNvPr id="167" name="Google Shape;167;p29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9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9" name="Google Shape;169;p29"/>
          <p:cNvSpPr txBox="1"/>
          <p:nvPr/>
        </p:nvSpPr>
        <p:spPr>
          <a:xfrm>
            <a:off x="176600" y="874475"/>
            <a:ext cx="29262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Outline</a:t>
            </a:r>
            <a:endParaRPr sz="3600">
              <a:solidFill>
                <a:srgbClr val="FB81E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4708075" y="3239713"/>
            <a:ext cx="301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Demo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71" name="Google Shape;171;p29"/>
          <p:cNvGrpSpPr/>
          <p:nvPr/>
        </p:nvGrpSpPr>
        <p:grpSpPr>
          <a:xfrm>
            <a:off x="4239300" y="3283963"/>
            <a:ext cx="332700" cy="369300"/>
            <a:chOff x="4239300" y="1528650"/>
            <a:chExt cx="332700" cy="369300"/>
          </a:xfrm>
        </p:grpSpPr>
        <p:sp>
          <p:nvSpPr>
            <p:cNvPr id="172" name="Google Shape;172;p29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4" name="Google Shape;174;p29"/>
          <p:cNvSpPr txBox="1"/>
          <p:nvPr/>
        </p:nvSpPr>
        <p:spPr>
          <a:xfrm>
            <a:off x="4708075" y="3837613"/>
            <a:ext cx="301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What’s next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75" name="Google Shape;175;p29"/>
          <p:cNvGrpSpPr/>
          <p:nvPr/>
        </p:nvGrpSpPr>
        <p:grpSpPr>
          <a:xfrm>
            <a:off x="4239300" y="3881863"/>
            <a:ext cx="332700" cy="369300"/>
            <a:chOff x="4239300" y="1528650"/>
            <a:chExt cx="332700" cy="369300"/>
          </a:xfrm>
        </p:grpSpPr>
        <p:sp>
          <p:nvSpPr>
            <p:cNvPr id="176" name="Google Shape;176;p29"/>
            <p:cNvSpPr/>
            <p:nvPr/>
          </p:nvSpPr>
          <p:spPr>
            <a:xfrm>
              <a:off x="4239300" y="1546938"/>
              <a:ext cx="332700" cy="332700"/>
            </a:xfrm>
            <a:prstGeom prst="roundRect">
              <a:avLst>
                <a:gd fmla="val 16667" name="adj"/>
              </a:avLst>
            </a:prstGeom>
            <a:solidFill>
              <a:srgbClr val="415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 txBox="1"/>
            <p:nvPr/>
          </p:nvSpPr>
          <p:spPr>
            <a:xfrm>
              <a:off x="4270850" y="1528650"/>
              <a:ext cx="22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25" y="1859550"/>
            <a:ext cx="1729526" cy="17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4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146825" y="3881875"/>
            <a:ext cx="2078100" cy="68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mayannw@stanford.ed</a:t>
            </a:r>
            <a:r>
              <a:rPr b="1"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u</a:t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123456</a:t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23" y="1859552"/>
            <a:ext cx="1780985" cy="179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6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People need community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36" name="Google Shape;636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1125" y="1214700"/>
            <a:ext cx="3447514" cy="2881775"/>
          </a:xfrm>
          <a:prstGeom prst="rect">
            <a:avLst/>
          </a:prstGeom>
          <a:noFill/>
          <a:ln cap="flat" cmpd="sng" w="38100">
            <a:solidFill>
              <a:srgbClr val="C69E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8" name="Google Shape;638;p56"/>
          <p:cNvPicPr preferRelativeResize="0"/>
          <p:nvPr/>
        </p:nvPicPr>
        <p:blipFill rotWithShape="1">
          <a:blip r:embed="rId11">
            <a:alphaModFix/>
          </a:blip>
          <a:srcRect b="0" l="8483" r="0" t="0"/>
          <a:stretch/>
        </p:blipFill>
        <p:spPr>
          <a:xfrm>
            <a:off x="4521825" y="1214700"/>
            <a:ext cx="3945226" cy="2881776"/>
          </a:xfrm>
          <a:prstGeom prst="rect">
            <a:avLst/>
          </a:prstGeom>
          <a:noFill/>
          <a:ln cap="flat" cmpd="sng" w="38100">
            <a:solidFill>
              <a:srgbClr val="E0FFC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9" name="Google Shape;63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7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Currently, nothing solves the problem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56009" y="1664000"/>
            <a:ext cx="1815478" cy="181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61561" y="1770390"/>
            <a:ext cx="1602698" cy="16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2513" y="1573089"/>
            <a:ext cx="1997300" cy="19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8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At root, our mission is 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69" name="Google Shape;669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8"/>
          <p:cNvSpPr txBox="1"/>
          <p:nvPr/>
        </p:nvSpPr>
        <p:spPr>
          <a:xfrm>
            <a:off x="1493400" y="1903350"/>
            <a:ext cx="61572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C4B62"/>
                </a:solidFill>
                <a:latin typeface="Inter Medium"/>
                <a:ea typeface="Inter Medium"/>
                <a:cs typeface="Inter Medium"/>
                <a:sym typeface="Inter Medium"/>
              </a:rPr>
              <a:t>bring together </a:t>
            </a:r>
            <a:r>
              <a:rPr b="1" lang="en" sz="32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communities</a:t>
            </a:r>
            <a:r>
              <a:rPr lang="en" sz="3200">
                <a:solidFill>
                  <a:srgbClr val="5F946E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" sz="3100">
                <a:solidFill>
                  <a:srgbClr val="5C4B62"/>
                </a:solidFill>
                <a:latin typeface="Inter Medium"/>
                <a:ea typeface="Inter Medium"/>
                <a:cs typeface="Inter Medium"/>
                <a:sym typeface="Inter Medium"/>
              </a:rPr>
              <a:t>through new ways to </a:t>
            </a:r>
            <a:r>
              <a:rPr b="1" lang="en" sz="32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connect</a:t>
            </a:r>
            <a:r>
              <a:rPr lang="en" sz="3100">
                <a:solidFill>
                  <a:srgbClr val="5C4B62"/>
                </a:solidFill>
                <a:latin typeface="Inter Medium"/>
                <a:ea typeface="Inter Medium"/>
                <a:cs typeface="Inter Medium"/>
                <a:sym typeface="Inter Medium"/>
              </a:rPr>
              <a:t>, </a:t>
            </a:r>
            <a:r>
              <a:rPr b="1" lang="en" sz="32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engage</a:t>
            </a:r>
            <a:r>
              <a:rPr lang="en" sz="3100">
                <a:solidFill>
                  <a:srgbClr val="5C4B62"/>
                </a:solidFill>
                <a:latin typeface="Inter Medium"/>
                <a:ea typeface="Inter Medium"/>
                <a:cs typeface="Inter Medium"/>
                <a:sym typeface="Inter Medium"/>
              </a:rPr>
              <a:t>, and </a:t>
            </a:r>
            <a:r>
              <a:rPr b="1" lang="en" sz="32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live</a:t>
            </a:r>
            <a:endParaRPr b="1" sz="3500">
              <a:solidFill>
                <a:srgbClr val="5F94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1" name="Google Shape;67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9" title="Final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51" y="0"/>
            <a:ext cx="8989898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0"/>
          <p:cNvPicPr preferRelativeResize="0"/>
          <p:nvPr/>
        </p:nvPicPr>
        <p:blipFill rotWithShape="1">
          <a:blip r:embed="rId4">
            <a:alphaModFix/>
          </a:blip>
          <a:srcRect b="12271" l="21431" r="21556" t="10161"/>
          <a:stretch/>
        </p:blipFill>
        <p:spPr>
          <a:xfrm>
            <a:off x="2242438" y="81525"/>
            <a:ext cx="4659123" cy="49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1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Design evolution - CS147 Fall 2023</a:t>
            </a:r>
            <a:endParaRPr b="1" sz="23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99" name="Google Shape;699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p61"/>
          <p:cNvGrpSpPr/>
          <p:nvPr/>
        </p:nvGrpSpPr>
        <p:grpSpPr>
          <a:xfrm>
            <a:off x="1346063" y="1174499"/>
            <a:ext cx="6451850" cy="3518401"/>
            <a:chOff x="1642238" y="1002249"/>
            <a:chExt cx="6451850" cy="3518401"/>
          </a:xfrm>
        </p:grpSpPr>
        <p:grpSp>
          <p:nvGrpSpPr>
            <p:cNvPr id="701" name="Google Shape;701;p61"/>
            <p:cNvGrpSpPr/>
            <p:nvPr/>
          </p:nvGrpSpPr>
          <p:grpSpPr>
            <a:xfrm>
              <a:off x="6157888" y="1002249"/>
              <a:ext cx="1936200" cy="3511151"/>
              <a:chOff x="6157888" y="1002249"/>
              <a:chExt cx="1936200" cy="3511151"/>
            </a:xfrm>
          </p:grpSpPr>
          <p:pic>
            <p:nvPicPr>
              <p:cNvPr id="702" name="Google Shape;702;p6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574987" y="1193350"/>
                <a:ext cx="1102034" cy="23957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3" name="Google Shape;703;p61"/>
              <p:cNvSpPr txBox="1"/>
              <p:nvPr/>
            </p:nvSpPr>
            <p:spPr>
              <a:xfrm>
                <a:off x="6157888" y="3584900"/>
                <a:ext cx="1936200" cy="92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5C4B62"/>
                    </a:solidFill>
                    <a:latin typeface="Inter"/>
                    <a:ea typeface="Inter"/>
                    <a:cs typeface="Inter"/>
                    <a:sym typeface="Inter"/>
                  </a:rPr>
                  <a:t>Hi-fi Prototype V1</a:t>
                </a:r>
                <a:endParaRPr b="1" sz="1500">
                  <a:solidFill>
                    <a:srgbClr val="5C4B62"/>
                  </a:solidFill>
                  <a:latin typeface="Inter"/>
                  <a:ea typeface="Inter"/>
                  <a:cs typeface="Inter"/>
                  <a:sym typeface="Inter"/>
                </a:endParaRPr>
              </a:p>
              <a:p>
                <a:pPr indent="0" lvl="0" marL="0" rtl="0" algn="ctr">
                  <a:lnSpc>
                    <a:spcPct val="120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1700">
                  <a:solidFill>
                    <a:schemeClr val="accent5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pic>
            <p:nvPicPr>
              <p:cNvPr id="704" name="Google Shape;704;p6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288450" y="1002249"/>
                <a:ext cx="674596" cy="586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5" name="Google Shape;705;p61"/>
            <p:cNvGrpSpPr/>
            <p:nvPr/>
          </p:nvGrpSpPr>
          <p:grpSpPr>
            <a:xfrm>
              <a:off x="3785688" y="1040351"/>
              <a:ext cx="1936200" cy="3473049"/>
              <a:chOff x="3785688" y="1040351"/>
              <a:chExt cx="1936200" cy="3473049"/>
            </a:xfrm>
          </p:grpSpPr>
          <p:pic>
            <p:nvPicPr>
              <p:cNvPr id="706" name="Google Shape;706;p6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-5340" t="0"/>
              <a:stretch/>
            </p:blipFill>
            <p:spPr>
              <a:xfrm>
                <a:off x="4228586" y="1213483"/>
                <a:ext cx="1106424" cy="23957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7" name="Google Shape;707;p61"/>
              <p:cNvSpPr txBox="1"/>
              <p:nvPr/>
            </p:nvSpPr>
            <p:spPr>
              <a:xfrm>
                <a:off x="3785688" y="3584900"/>
                <a:ext cx="1936200" cy="92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5C4B62"/>
                    </a:solidFill>
                    <a:latin typeface="Inter"/>
                    <a:ea typeface="Inter"/>
                    <a:cs typeface="Inter"/>
                    <a:sym typeface="Inter"/>
                  </a:rPr>
                  <a:t>Med-fi mockups</a:t>
                </a:r>
                <a:endParaRPr sz="1500">
                  <a:solidFill>
                    <a:srgbClr val="5C4B62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  <a:p>
                <a:pPr indent="0" lvl="0" marL="0" rtl="0" algn="ctr">
                  <a:lnSpc>
                    <a:spcPct val="120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1700">
                  <a:solidFill>
                    <a:schemeClr val="accent5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pic>
            <p:nvPicPr>
              <p:cNvPr id="708" name="Google Shape;708;p61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138497" y="1040351"/>
                <a:ext cx="391485" cy="5869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9" name="Google Shape;709;p61"/>
            <p:cNvGrpSpPr/>
            <p:nvPr/>
          </p:nvGrpSpPr>
          <p:grpSpPr>
            <a:xfrm>
              <a:off x="1642238" y="1047489"/>
              <a:ext cx="1936200" cy="3473161"/>
              <a:chOff x="1642238" y="1047489"/>
              <a:chExt cx="1936200" cy="3473161"/>
            </a:xfrm>
          </p:grpSpPr>
          <p:pic>
            <p:nvPicPr>
              <p:cNvPr id="710" name="Google Shape;710;p61"/>
              <p:cNvPicPr preferRelativeResize="0"/>
              <p:nvPr/>
            </p:nvPicPr>
            <p:blipFill rotWithShape="1">
              <a:blip r:embed="rId14">
                <a:alphaModFix/>
              </a:blip>
              <a:srcRect b="13518" l="17161" r="17384" t="13210"/>
              <a:stretch/>
            </p:blipFill>
            <p:spPr>
              <a:xfrm>
                <a:off x="1969539" y="1214750"/>
                <a:ext cx="1281575" cy="23932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1" name="Google Shape;711;p61"/>
              <p:cNvSpPr txBox="1"/>
              <p:nvPr/>
            </p:nvSpPr>
            <p:spPr>
              <a:xfrm>
                <a:off x="1642238" y="3592150"/>
                <a:ext cx="1936200" cy="92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5C4B62"/>
                    </a:solidFill>
                    <a:latin typeface="Inter"/>
                    <a:ea typeface="Inter"/>
                    <a:cs typeface="Inter"/>
                    <a:sym typeface="Inter"/>
                  </a:rPr>
                  <a:t>Lo-fi sketching</a:t>
                </a:r>
                <a:endParaRPr sz="1500">
                  <a:solidFill>
                    <a:srgbClr val="5C4B62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  <a:p>
                <a:pPr indent="0" lvl="0" marL="0" rtl="0" algn="ctr">
                  <a:lnSpc>
                    <a:spcPct val="120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1700">
                  <a:solidFill>
                    <a:schemeClr val="accent5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pic>
            <p:nvPicPr>
              <p:cNvPr id="712" name="Google Shape;712;p61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2877875" y="1047489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13" name="Google Shape;71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2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Design evolution - CS194H Winter 2024</a:t>
            </a:r>
            <a:endParaRPr b="1" sz="23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26" name="Google Shape;726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62"/>
          <p:cNvGrpSpPr/>
          <p:nvPr/>
        </p:nvGrpSpPr>
        <p:grpSpPr>
          <a:xfrm>
            <a:off x="1346063" y="1015477"/>
            <a:ext cx="2069492" cy="3677423"/>
            <a:chOff x="1346063" y="1015477"/>
            <a:chExt cx="2069492" cy="3677423"/>
          </a:xfrm>
        </p:grpSpPr>
        <p:pic>
          <p:nvPicPr>
            <p:cNvPr id="728" name="Google Shape;728;p62"/>
            <p:cNvPicPr preferRelativeResize="0"/>
            <p:nvPr/>
          </p:nvPicPr>
          <p:blipFill rotWithShape="1">
            <a:blip r:embed="rId10">
              <a:alphaModFix/>
            </a:blip>
            <a:srcRect b="0" l="2442" r="2537" t="5793"/>
            <a:stretch/>
          </p:blipFill>
          <p:spPr>
            <a:xfrm>
              <a:off x="1673352" y="1389888"/>
              <a:ext cx="1114013" cy="239573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29" name="Google Shape;729;p62"/>
            <p:cNvSpPr txBox="1"/>
            <p:nvPr/>
          </p:nvSpPr>
          <p:spPr>
            <a:xfrm>
              <a:off x="1346063" y="3764400"/>
              <a:ext cx="1936200" cy="9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5C4B62"/>
                  </a:solidFill>
                  <a:latin typeface="Inter"/>
                  <a:ea typeface="Inter"/>
                  <a:cs typeface="Inter"/>
                  <a:sym typeface="Inter"/>
                </a:rPr>
                <a:t>Hi-Fi Prototype V2</a:t>
              </a:r>
              <a:endParaRPr sz="1500">
                <a:solidFill>
                  <a:srgbClr val="5C4B62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700">
                <a:solidFill>
                  <a:schemeClr val="accent5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730" name="Google Shape;730;p6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40958" y="1015477"/>
              <a:ext cx="674596" cy="586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1" name="Google Shape;731;p62"/>
          <p:cNvGrpSpPr/>
          <p:nvPr/>
        </p:nvGrpSpPr>
        <p:grpSpPr>
          <a:xfrm>
            <a:off x="3527695" y="987552"/>
            <a:ext cx="2114309" cy="3698098"/>
            <a:chOff x="3489513" y="987552"/>
            <a:chExt cx="2114309" cy="3698098"/>
          </a:xfrm>
        </p:grpSpPr>
        <p:sp>
          <p:nvSpPr>
            <p:cNvPr id="732" name="Google Shape;732;p62"/>
            <p:cNvSpPr txBox="1"/>
            <p:nvPr/>
          </p:nvSpPr>
          <p:spPr>
            <a:xfrm>
              <a:off x="3489513" y="3757150"/>
              <a:ext cx="1936200" cy="9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5C4B62"/>
                  </a:solidFill>
                  <a:latin typeface="Inter"/>
                  <a:ea typeface="Inter"/>
                  <a:cs typeface="Inter"/>
                  <a:sym typeface="Inter"/>
                </a:rPr>
                <a:t>Hi-Fi Prototype V3</a:t>
              </a:r>
              <a:endParaRPr sz="1500">
                <a:solidFill>
                  <a:srgbClr val="5C4B62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700">
                <a:solidFill>
                  <a:schemeClr val="accent5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733" name="Google Shape;733;p62"/>
            <p:cNvPicPr preferRelativeResize="0"/>
            <p:nvPr/>
          </p:nvPicPr>
          <p:blipFill rotWithShape="1">
            <a:blip r:embed="rId12">
              <a:alphaModFix/>
            </a:blip>
            <a:srcRect b="0" l="0" r="0" t="5437"/>
            <a:stretch/>
          </p:blipFill>
          <p:spPr>
            <a:xfrm>
              <a:off x="3848518" y="1367575"/>
              <a:ext cx="1180475" cy="2426772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34" name="Google Shape;734;p6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929225" y="987552"/>
              <a:ext cx="674596" cy="58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5" name="Google Shape;73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37" name="Google Shape;737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01763" y="1664850"/>
            <a:ext cx="477725" cy="4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2"/>
          <p:cNvSpPr txBox="1"/>
          <p:nvPr/>
        </p:nvSpPr>
        <p:spPr>
          <a:xfrm>
            <a:off x="5709327" y="3757150"/>
            <a:ext cx="22416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Final Implementation</a:t>
            </a:r>
            <a:endParaRPr b="1" sz="15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739" name="Google Shape;739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45507" y="987552"/>
            <a:ext cx="674596" cy="5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2"/>
          <p:cNvPicPr preferRelativeResize="0"/>
          <p:nvPr/>
        </p:nvPicPr>
        <p:blipFill rotWithShape="1">
          <a:blip r:embed="rId14">
            <a:alphaModFix/>
          </a:blip>
          <a:srcRect b="0" l="0" r="0" t="5944"/>
          <a:stretch/>
        </p:blipFill>
        <p:spPr>
          <a:xfrm>
            <a:off x="6181175" y="1372075"/>
            <a:ext cx="1167800" cy="238036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3"/>
          <p:cNvSpPr txBox="1"/>
          <p:nvPr/>
        </p:nvSpPr>
        <p:spPr>
          <a:xfrm>
            <a:off x="400600" y="476550"/>
            <a:ext cx="81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We received some great feedback from experts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52" name="Google Shape;75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17525" y="1453087"/>
            <a:ext cx="2174250" cy="2174250"/>
          </a:xfrm>
          <a:prstGeom prst="rect">
            <a:avLst/>
          </a:prstGeom>
          <a:noFill/>
          <a:ln cap="flat" cmpd="sng" w="38100">
            <a:solidFill>
              <a:srgbClr val="E0FFC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4" name="Google Shape;754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78150" y="1467226"/>
            <a:ext cx="2209075" cy="2209050"/>
          </a:xfrm>
          <a:prstGeom prst="rect">
            <a:avLst/>
          </a:prstGeom>
          <a:noFill/>
          <a:ln cap="flat" cmpd="sng" w="38100">
            <a:solidFill>
              <a:srgbClr val="F8E6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5" name="Google Shape;755;p63"/>
          <p:cNvSpPr txBox="1"/>
          <p:nvPr/>
        </p:nvSpPr>
        <p:spPr>
          <a:xfrm>
            <a:off x="1605103" y="3627325"/>
            <a:ext cx="23991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Guadalupe Babio</a:t>
            </a:r>
            <a:endParaRPr b="1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12"/>
              </a:rPr>
              <a:t>Samsung Staff Designer</a:t>
            </a:r>
            <a:endParaRPr i="1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56" name="Google Shape;756;p63"/>
          <p:cNvSpPr txBox="1"/>
          <p:nvPr/>
        </p:nvSpPr>
        <p:spPr>
          <a:xfrm>
            <a:off x="4187087" y="3627325"/>
            <a:ext cx="27912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Matt Jöerke</a:t>
            </a:r>
            <a:endParaRPr b="1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13"/>
              </a:rPr>
              <a:t>Stanford HCI PhD Candidate</a:t>
            </a:r>
            <a:endParaRPr i="1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57" name="Google Shape;75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4"/>
          <p:cNvSpPr txBox="1"/>
          <p:nvPr/>
        </p:nvSpPr>
        <p:spPr>
          <a:xfrm>
            <a:off x="400600" y="476550"/>
            <a:ext cx="81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We interviewed and tested… a lot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70" name="Google Shape;770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1" name="Google Shape;771;p64"/>
          <p:cNvGrpSpPr/>
          <p:nvPr/>
        </p:nvGrpSpPr>
        <p:grpSpPr>
          <a:xfrm>
            <a:off x="733149" y="1298172"/>
            <a:ext cx="7677697" cy="2658597"/>
            <a:chOff x="209874" y="1233997"/>
            <a:chExt cx="7677697" cy="2658597"/>
          </a:xfrm>
        </p:grpSpPr>
        <p:pic>
          <p:nvPicPr>
            <p:cNvPr id="772" name="Google Shape;772;p6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04626" y="1234001"/>
              <a:ext cx="1301700" cy="1301700"/>
            </a:xfrm>
            <a:prstGeom prst="ellipse">
              <a:avLst/>
            </a:prstGeom>
            <a:noFill/>
            <a:ln cap="flat" cmpd="sng" w="38100">
              <a:solidFill>
                <a:srgbClr val="F8E6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73" name="Google Shape;773;p6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683849" y="1233997"/>
              <a:ext cx="1298400" cy="1298400"/>
            </a:xfrm>
            <a:prstGeom prst="ellipse">
              <a:avLst/>
            </a:prstGeom>
            <a:noFill/>
            <a:ln cap="flat" cmpd="sng" w="38100">
              <a:solidFill>
                <a:srgbClr val="E0FFC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74" name="Google Shape;774;p6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259785" y="1295799"/>
              <a:ext cx="1298400" cy="1298400"/>
            </a:xfrm>
            <a:prstGeom prst="ellipse">
              <a:avLst/>
            </a:prstGeom>
            <a:noFill/>
            <a:ln cap="flat" cmpd="sng" w="38100">
              <a:solidFill>
                <a:srgbClr val="F8E6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75" name="Google Shape;775;p6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835709" y="1295797"/>
              <a:ext cx="1298400" cy="1298400"/>
            </a:xfrm>
            <a:prstGeom prst="ellipse">
              <a:avLst/>
            </a:prstGeom>
            <a:noFill/>
            <a:ln cap="flat" cmpd="sng" w="38100">
              <a:solidFill>
                <a:srgbClr val="E0FFC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76" name="Google Shape;776;p64"/>
            <p:cNvPicPr preferRelativeResize="0"/>
            <p:nvPr/>
          </p:nvPicPr>
          <p:blipFill rotWithShape="1">
            <a:blip r:embed="rId14">
              <a:alphaModFix/>
            </a:blip>
            <a:srcRect b="0" l="2471" r="2471" t="0"/>
            <a:stretch/>
          </p:blipFill>
          <p:spPr>
            <a:xfrm>
              <a:off x="209874" y="2571748"/>
              <a:ext cx="1298400" cy="1298400"/>
            </a:xfrm>
            <a:prstGeom prst="ellipse">
              <a:avLst/>
            </a:prstGeom>
            <a:noFill/>
            <a:ln cap="flat" cmpd="sng" w="38100">
              <a:solidFill>
                <a:srgbClr val="F8E6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77" name="Google Shape;777;p64"/>
            <p:cNvPicPr preferRelativeResize="0"/>
            <p:nvPr/>
          </p:nvPicPr>
          <p:blipFill rotWithShape="1">
            <a:blip r:embed="rId15">
              <a:alphaModFix/>
            </a:blip>
            <a:srcRect b="0" l="2471" r="2471" t="0"/>
            <a:stretch/>
          </p:blipFill>
          <p:spPr>
            <a:xfrm>
              <a:off x="1861846" y="2571744"/>
              <a:ext cx="1298400" cy="1298400"/>
            </a:xfrm>
            <a:prstGeom prst="ellipse">
              <a:avLst/>
            </a:prstGeom>
            <a:noFill/>
            <a:ln cap="flat" cmpd="sng" w="38100">
              <a:solidFill>
                <a:srgbClr val="E0FFC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78" name="Google Shape;778;p64"/>
            <p:cNvPicPr preferRelativeResize="0"/>
            <p:nvPr/>
          </p:nvPicPr>
          <p:blipFill rotWithShape="1">
            <a:blip r:embed="rId16">
              <a:alphaModFix/>
            </a:blip>
            <a:srcRect b="0" l="2471" r="2471" t="0"/>
            <a:stretch/>
          </p:blipFill>
          <p:spPr>
            <a:xfrm>
              <a:off x="3437625" y="2571750"/>
              <a:ext cx="1298400" cy="1298400"/>
            </a:xfrm>
            <a:prstGeom prst="ellipse">
              <a:avLst/>
            </a:prstGeom>
            <a:noFill/>
            <a:ln cap="flat" cmpd="sng" w="38100">
              <a:solidFill>
                <a:srgbClr val="F8E6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79" name="Google Shape;779;p64"/>
            <p:cNvPicPr preferRelativeResize="0"/>
            <p:nvPr/>
          </p:nvPicPr>
          <p:blipFill rotWithShape="1">
            <a:blip r:embed="rId17">
              <a:alphaModFix/>
            </a:blip>
            <a:srcRect b="0" l="2471" r="2471" t="0"/>
            <a:stretch/>
          </p:blipFill>
          <p:spPr>
            <a:xfrm>
              <a:off x="5013396" y="2594194"/>
              <a:ext cx="1298400" cy="1298400"/>
            </a:xfrm>
            <a:prstGeom prst="ellipse">
              <a:avLst/>
            </a:prstGeom>
            <a:noFill/>
            <a:ln cap="flat" cmpd="sng" w="38100">
              <a:solidFill>
                <a:srgbClr val="E0FFC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80" name="Google Shape;780;p64"/>
            <p:cNvPicPr preferRelativeResize="0"/>
            <p:nvPr/>
          </p:nvPicPr>
          <p:blipFill rotWithShape="1">
            <a:blip r:embed="rId18">
              <a:alphaModFix/>
            </a:blip>
            <a:srcRect b="0" l="2471" r="2471" t="0"/>
            <a:stretch/>
          </p:blipFill>
          <p:spPr>
            <a:xfrm>
              <a:off x="6589171" y="2594194"/>
              <a:ext cx="1298400" cy="1298400"/>
            </a:xfrm>
            <a:prstGeom prst="ellipse">
              <a:avLst/>
            </a:prstGeom>
            <a:noFill/>
            <a:ln cap="flat" cmpd="sng" w="38100">
              <a:solidFill>
                <a:srgbClr val="F8E6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781" name="Google Shape;78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2" name="Google Shape;78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5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structure of root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94" name="Google Shape;794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65"/>
          <p:cNvSpPr txBox="1"/>
          <p:nvPr/>
        </p:nvSpPr>
        <p:spPr>
          <a:xfrm>
            <a:off x="720000" y="1165550"/>
            <a:ext cx="3422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Communities</a:t>
            </a:r>
            <a:endParaRPr b="1" sz="3000">
              <a:solidFill>
                <a:srgbClr val="5F94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6" name="Google Shape;796;p65"/>
          <p:cNvSpPr txBox="1"/>
          <p:nvPr/>
        </p:nvSpPr>
        <p:spPr>
          <a:xfrm>
            <a:off x="777075" y="3153559"/>
            <a:ext cx="66831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C4B62"/>
                </a:solidFill>
                <a:latin typeface="Inter Medium"/>
                <a:ea typeface="Inter Medium"/>
                <a:cs typeface="Inter Medium"/>
                <a:sym typeface="Inter Medium"/>
              </a:rPr>
              <a:t>Communities join shared challenges to which members contribute </a:t>
            </a:r>
            <a:endParaRPr sz="2000">
              <a:solidFill>
                <a:srgbClr val="5C4B6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accent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97" name="Google Shape;797;p65"/>
          <p:cNvSpPr txBox="1"/>
          <p:nvPr/>
        </p:nvSpPr>
        <p:spPr>
          <a:xfrm>
            <a:off x="720000" y="1709812"/>
            <a:ext cx="7339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5F946E"/>
                </a:solidFill>
                <a:latin typeface="Inter Medium"/>
                <a:ea typeface="Inter Medium"/>
                <a:cs typeface="Inter Medium"/>
                <a:sym typeface="Inter Medium"/>
              </a:rPr>
              <a:t>Users join communities and see activity from all communities they are in within their feed</a:t>
            </a:r>
            <a:endParaRPr sz="2000">
              <a:solidFill>
                <a:srgbClr val="5F946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98" name="Google Shape;798;p65"/>
          <p:cNvSpPr txBox="1"/>
          <p:nvPr/>
        </p:nvSpPr>
        <p:spPr>
          <a:xfrm>
            <a:off x="720000" y="2673025"/>
            <a:ext cx="289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Challenges</a:t>
            </a:r>
            <a:endParaRPr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9" name="Google Shape;79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0" name="Google Shape;80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411650" y="309075"/>
            <a:ext cx="522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Our Team</a:t>
            </a:r>
            <a:endParaRPr sz="30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471300" y="2906775"/>
            <a:ext cx="1457400" cy="11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Casey N.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Developer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300" y="12702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3300" y="12702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9300" y="12702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300" y="12702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300" y="1270200"/>
            <a:ext cx="1457400" cy="145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2157300" y="2906775"/>
            <a:ext cx="1210200" cy="145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Brent J.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Designer Developer PM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843300" y="2906775"/>
            <a:ext cx="1210200" cy="145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Emily R.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Designer </a:t>
            </a: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Developer </a:t>
            </a: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PM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5529300" y="2906775"/>
            <a:ext cx="1457400" cy="145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Gray W.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Designer Developer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7215300" y="2906775"/>
            <a:ext cx="1457400" cy="145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Tristan W.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Designer Developer</a:t>
            </a:r>
            <a:endParaRPr sz="1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-47625" y="458347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-47625" y="478772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 rot="10800000">
            <a:off x="7397700" y="458347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 rot="10800000">
            <a:off x="8082000" y="478772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23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6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Task 1: Contribute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12" name="Google Shape;812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66"/>
          <p:cNvSpPr/>
          <p:nvPr/>
        </p:nvSpPr>
        <p:spPr>
          <a:xfrm>
            <a:off x="-2126354" y="1719900"/>
            <a:ext cx="86301" cy="239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1</a:t>
            </a:r>
          </a:p>
        </p:txBody>
      </p:sp>
      <p:sp>
        <p:nvSpPr>
          <p:cNvPr id="814" name="Google Shape;814;p66"/>
          <p:cNvSpPr/>
          <p:nvPr/>
        </p:nvSpPr>
        <p:spPr>
          <a:xfrm>
            <a:off x="-2126331" y="2235105"/>
            <a:ext cx="159888" cy="243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2</a:t>
            </a:r>
          </a:p>
        </p:txBody>
      </p:sp>
      <p:sp>
        <p:nvSpPr>
          <p:cNvPr id="815" name="Google Shape;815;p66"/>
          <p:cNvSpPr/>
          <p:nvPr/>
        </p:nvSpPr>
        <p:spPr>
          <a:xfrm>
            <a:off x="-2163920" y="2649960"/>
            <a:ext cx="169064" cy="242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3</a:t>
            </a:r>
          </a:p>
        </p:txBody>
      </p:sp>
      <p:sp>
        <p:nvSpPr>
          <p:cNvPr id="816" name="Google Shape;816;p66"/>
          <p:cNvSpPr/>
          <p:nvPr/>
        </p:nvSpPr>
        <p:spPr>
          <a:xfrm>
            <a:off x="-2210984" y="3134230"/>
            <a:ext cx="180629" cy="2409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4</a:t>
            </a:r>
          </a:p>
        </p:txBody>
      </p:sp>
      <p:sp>
        <p:nvSpPr>
          <p:cNvPr id="817" name="Google Shape;817;p66"/>
          <p:cNvSpPr/>
          <p:nvPr/>
        </p:nvSpPr>
        <p:spPr>
          <a:xfrm>
            <a:off x="-2207413" y="3682299"/>
            <a:ext cx="161254" cy="2436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5</a:t>
            </a:r>
          </a:p>
        </p:txBody>
      </p:sp>
      <p:sp>
        <p:nvSpPr>
          <p:cNvPr id="818" name="Google Shape;818;p66"/>
          <p:cNvSpPr/>
          <p:nvPr/>
        </p:nvSpPr>
        <p:spPr>
          <a:xfrm>
            <a:off x="-2205648" y="4290871"/>
            <a:ext cx="167683" cy="242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6</a:t>
            </a:r>
          </a:p>
        </p:txBody>
      </p:sp>
      <p:sp>
        <p:nvSpPr>
          <p:cNvPr id="819" name="Google Shape;819;p66"/>
          <p:cNvSpPr/>
          <p:nvPr/>
        </p:nvSpPr>
        <p:spPr>
          <a:xfrm>
            <a:off x="-2206747" y="4899460"/>
            <a:ext cx="161279" cy="2440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7</a:t>
            </a:r>
          </a:p>
        </p:txBody>
      </p:sp>
      <p:sp>
        <p:nvSpPr>
          <p:cNvPr id="820" name="Google Shape;820;p66"/>
          <p:cNvSpPr/>
          <p:nvPr/>
        </p:nvSpPr>
        <p:spPr>
          <a:xfrm>
            <a:off x="-2210992" y="5509547"/>
            <a:ext cx="168416" cy="242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8</a:t>
            </a:r>
          </a:p>
        </p:txBody>
      </p:sp>
      <p:pic>
        <p:nvPicPr>
          <p:cNvPr id="821" name="Google Shape;821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60964" y="779304"/>
            <a:ext cx="1979400" cy="428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22" name="Google Shape;822;p66"/>
          <p:cNvSpPr/>
          <p:nvPr/>
        </p:nvSpPr>
        <p:spPr>
          <a:xfrm>
            <a:off x="3791625" y="827775"/>
            <a:ext cx="1760700" cy="19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66"/>
          <p:cNvPicPr preferRelativeResize="0"/>
          <p:nvPr/>
        </p:nvPicPr>
        <p:blipFill rotWithShape="1">
          <a:blip r:embed="rId11">
            <a:alphaModFix/>
          </a:blip>
          <a:srcRect b="0" l="31069" r="30841" t="0"/>
          <a:stretch/>
        </p:blipFill>
        <p:spPr>
          <a:xfrm>
            <a:off x="3534725" y="582550"/>
            <a:ext cx="2238326" cy="4616877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5" name="Google Shape;82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7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Task 2: Create a community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37" name="Google Shape;837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7"/>
          <p:cNvSpPr/>
          <p:nvPr/>
        </p:nvSpPr>
        <p:spPr>
          <a:xfrm>
            <a:off x="-2126354" y="1719900"/>
            <a:ext cx="86301" cy="239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1</a:t>
            </a:r>
          </a:p>
        </p:txBody>
      </p:sp>
      <p:sp>
        <p:nvSpPr>
          <p:cNvPr id="839" name="Google Shape;839;p67"/>
          <p:cNvSpPr/>
          <p:nvPr/>
        </p:nvSpPr>
        <p:spPr>
          <a:xfrm>
            <a:off x="-2126331" y="2235105"/>
            <a:ext cx="159888" cy="243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2</a:t>
            </a:r>
          </a:p>
        </p:txBody>
      </p:sp>
      <p:sp>
        <p:nvSpPr>
          <p:cNvPr id="840" name="Google Shape;840;p67"/>
          <p:cNvSpPr/>
          <p:nvPr/>
        </p:nvSpPr>
        <p:spPr>
          <a:xfrm>
            <a:off x="-2163920" y="2649960"/>
            <a:ext cx="169064" cy="242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3</a:t>
            </a:r>
          </a:p>
        </p:txBody>
      </p:sp>
      <p:sp>
        <p:nvSpPr>
          <p:cNvPr id="841" name="Google Shape;841;p67"/>
          <p:cNvSpPr/>
          <p:nvPr/>
        </p:nvSpPr>
        <p:spPr>
          <a:xfrm>
            <a:off x="-2210984" y="3134230"/>
            <a:ext cx="180629" cy="2409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4</a:t>
            </a:r>
          </a:p>
        </p:txBody>
      </p:sp>
      <p:sp>
        <p:nvSpPr>
          <p:cNvPr id="842" name="Google Shape;842;p67"/>
          <p:cNvSpPr/>
          <p:nvPr/>
        </p:nvSpPr>
        <p:spPr>
          <a:xfrm>
            <a:off x="-2207413" y="3682299"/>
            <a:ext cx="161254" cy="2436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5</a:t>
            </a:r>
          </a:p>
        </p:txBody>
      </p:sp>
      <p:sp>
        <p:nvSpPr>
          <p:cNvPr id="843" name="Google Shape;843;p67"/>
          <p:cNvSpPr/>
          <p:nvPr/>
        </p:nvSpPr>
        <p:spPr>
          <a:xfrm>
            <a:off x="-2205648" y="4290871"/>
            <a:ext cx="167683" cy="242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6</a:t>
            </a:r>
          </a:p>
        </p:txBody>
      </p:sp>
      <p:sp>
        <p:nvSpPr>
          <p:cNvPr id="844" name="Google Shape;844;p67"/>
          <p:cNvSpPr/>
          <p:nvPr/>
        </p:nvSpPr>
        <p:spPr>
          <a:xfrm>
            <a:off x="-2206747" y="4899460"/>
            <a:ext cx="161279" cy="2440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7</a:t>
            </a:r>
          </a:p>
        </p:txBody>
      </p:sp>
      <p:sp>
        <p:nvSpPr>
          <p:cNvPr id="845" name="Google Shape;845;p67"/>
          <p:cNvSpPr/>
          <p:nvPr/>
        </p:nvSpPr>
        <p:spPr>
          <a:xfrm>
            <a:off x="-2210992" y="5509547"/>
            <a:ext cx="168416" cy="242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8</a:t>
            </a:r>
          </a:p>
        </p:txBody>
      </p:sp>
      <p:pic>
        <p:nvPicPr>
          <p:cNvPr id="846" name="Google Shape;846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5920" y="694944"/>
            <a:ext cx="5852160" cy="4599431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8" name="Google Shape;84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8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Task 3: Create a challenge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60" name="Google Shape;860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8"/>
          <p:cNvSpPr/>
          <p:nvPr/>
        </p:nvSpPr>
        <p:spPr>
          <a:xfrm>
            <a:off x="-2126354" y="1719900"/>
            <a:ext cx="86301" cy="239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1</a:t>
            </a:r>
          </a:p>
        </p:txBody>
      </p:sp>
      <p:sp>
        <p:nvSpPr>
          <p:cNvPr id="862" name="Google Shape;862;p68"/>
          <p:cNvSpPr/>
          <p:nvPr/>
        </p:nvSpPr>
        <p:spPr>
          <a:xfrm>
            <a:off x="-2126331" y="2235105"/>
            <a:ext cx="159888" cy="243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2</a:t>
            </a:r>
          </a:p>
        </p:txBody>
      </p:sp>
      <p:sp>
        <p:nvSpPr>
          <p:cNvPr id="863" name="Google Shape;863;p68"/>
          <p:cNvSpPr/>
          <p:nvPr/>
        </p:nvSpPr>
        <p:spPr>
          <a:xfrm>
            <a:off x="-2163920" y="2649960"/>
            <a:ext cx="169064" cy="242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3</a:t>
            </a:r>
          </a:p>
        </p:txBody>
      </p:sp>
      <p:sp>
        <p:nvSpPr>
          <p:cNvPr id="864" name="Google Shape;864;p68"/>
          <p:cNvSpPr/>
          <p:nvPr/>
        </p:nvSpPr>
        <p:spPr>
          <a:xfrm>
            <a:off x="-2210984" y="3134230"/>
            <a:ext cx="180629" cy="2409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4</a:t>
            </a:r>
          </a:p>
        </p:txBody>
      </p:sp>
      <p:sp>
        <p:nvSpPr>
          <p:cNvPr id="865" name="Google Shape;865;p68"/>
          <p:cNvSpPr/>
          <p:nvPr/>
        </p:nvSpPr>
        <p:spPr>
          <a:xfrm>
            <a:off x="-2207413" y="3682299"/>
            <a:ext cx="161254" cy="2436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5</a:t>
            </a:r>
          </a:p>
        </p:txBody>
      </p:sp>
      <p:sp>
        <p:nvSpPr>
          <p:cNvPr id="866" name="Google Shape;866;p68"/>
          <p:cNvSpPr/>
          <p:nvPr/>
        </p:nvSpPr>
        <p:spPr>
          <a:xfrm>
            <a:off x="-2205648" y="4290871"/>
            <a:ext cx="167683" cy="242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6</a:t>
            </a:r>
          </a:p>
        </p:txBody>
      </p:sp>
      <p:sp>
        <p:nvSpPr>
          <p:cNvPr id="867" name="Google Shape;867;p68"/>
          <p:cNvSpPr/>
          <p:nvPr/>
        </p:nvSpPr>
        <p:spPr>
          <a:xfrm>
            <a:off x="-2206747" y="4899460"/>
            <a:ext cx="161279" cy="2440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7</a:t>
            </a:r>
          </a:p>
        </p:txBody>
      </p:sp>
      <p:sp>
        <p:nvSpPr>
          <p:cNvPr id="868" name="Google Shape;868;p68"/>
          <p:cNvSpPr/>
          <p:nvPr/>
        </p:nvSpPr>
        <p:spPr>
          <a:xfrm>
            <a:off x="-2210992" y="5509547"/>
            <a:ext cx="168416" cy="2425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167BE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67BE"/>
                </a:solidFill>
                <a:latin typeface="Inter;500"/>
              </a:rPr>
              <a:t>8</a:t>
            </a:r>
          </a:p>
        </p:txBody>
      </p:sp>
      <p:pic>
        <p:nvPicPr>
          <p:cNvPr id="869" name="Google Shape;869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5920" y="694944"/>
            <a:ext cx="5852160" cy="459943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1" name="Google Shape;87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9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What tools we used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83" name="Google Shape;883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4" name="Google Shape;884;p69"/>
          <p:cNvGrpSpPr/>
          <p:nvPr/>
        </p:nvGrpSpPr>
        <p:grpSpPr>
          <a:xfrm>
            <a:off x="876079" y="1303213"/>
            <a:ext cx="3041534" cy="2522452"/>
            <a:chOff x="801117" y="1167725"/>
            <a:chExt cx="3041534" cy="2522452"/>
          </a:xfrm>
        </p:grpSpPr>
        <p:pic>
          <p:nvPicPr>
            <p:cNvPr id="885" name="Google Shape;885;p6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1117" y="1167726"/>
              <a:ext cx="913332" cy="1369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6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80600" y="2362328"/>
              <a:ext cx="1327849" cy="1327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6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48650" y="1167725"/>
              <a:ext cx="1194000" cy="1194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888" name="Google Shape;888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41338" y="1178425"/>
            <a:ext cx="1573950" cy="13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69262" y="2204779"/>
            <a:ext cx="1573950" cy="162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82500" y="2378863"/>
            <a:ext cx="1410450" cy="12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2" name="Google Shape;89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3" name="Google Shape;893;p69"/>
          <p:cNvSpPr txBox="1"/>
          <p:nvPr/>
        </p:nvSpPr>
        <p:spPr>
          <a:xfrm>
            <a:off x="1719775" y="3958150"/>
            <a:ext cx="946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Design</a:t>
            </a:r>
            <a:endParaRPr sz="18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4" name="Google Shape;894;p69"/>
          <p:cNvSpPr txBox="1"/>
          <p:nvPr/>
        </p:nvSpPr>
        <p:spPr>
          <a:xfrm>
            <a:off x="5769725" y="3958150"/>
            <a:ext cx="1717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Development</a:t>
            </a:r>
            <a:endParaRPr sz="18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70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Some things root is missing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905" name="Google Shape;905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6" name="Google Shape;906;p70"/>
          <p:cNvGrpSpPr/>
          <p:nvPr/>
        </p:nvGrpSpPr>
        <p:grpSpPr>
          <a:xfrm>
            <a:off x="483823" y="918956"/>
            <a:ext cx="3443506" cy="3242529"/>
            <a:chOff x="96373" y="918956"/>
            <a:chExt cx="3443506" cy="3242529"/>
          </a:xfrm>
        </p:grpSpPr>
        <p:sp>
          <p:nvSpPr>
            <p:cNvPr id="907" name="Google Shape;907;p70"/>
            <p:cNvSpPr/>
            <p:nvPr/>
          </p:nvSpPr>
          <p:spPr>
            <a:xfrm rot="2099984">
              <a:off x="413403" y="1544607"/>
              <a:ext cx="2809445" cy="1991228"/>
            </a:xfrm>
            <a:custGeom>
              <a:rect b="b" l="l" r="r" t="t"/>
              <a:pathLst>
                <a:path extrusionOk="0" h="5175" w="7154">
                  <a:moveTo>
                    <a:pt x="3398" y="1"/>
                  </a:moveTo>
                  <a:cubicBezTo>
                    <a:pt x="2965" y="1"/>
                    <a:pt x="2519" y="137"/>
                    <a:pt x="2156" y="403"/>
                  </a:cubicBezTo>
                  <a:cubicBezTo>
                    <a:pt x="1" y="1981"/>
                    <a:pt x="1677" y="5175"/>
                    <a:pt x="3936" y="5175"/>
                  </a:cubicBezTo>
                  <a:cubicBezTo>
                    <a:pt x="4235" y="5175"/>
                    <a:pt x="4544" y="5119"/>
                    <a:pt x="4855" y="4997"/>
                  </a:cubicBezTo>
                  <a:cubicBezTo>
                    <a:pt x="7154" y="4088"/>
                    <a:pt x="6666" y="80"/>
                    <a:pt x="4064" y="66"/>
                  </a:cubicBezTo>
                  <a:cubicBezTo>
                    <a:pt x="4024" y="66"/>
                    <a:pt x="3980" y="76"/>
                    <a:pt x="3940" y="76"/>
                  </a:cubicBezTo>
                  <a:cubicBezTo>
                    <a:pt x="3767" y="26"/>
                    <a:pt x="3584" y="1"/>
                    <a:pt x="3398" y="1"/>
                  </a:cubicBezTo>
                  <a:close/>
                </a:path>
              </a:pathLst>
            </a:custGeom>
            <a:solidFill>
              <a:srgbClr val="E0F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0"/>
            <p:cNvSpPr txBox="1"/>
            <p:nvPr/>
          </p:nvSpPr>
          <p:spPr>
            <a:xfrm>
              <a:off x="1049950" y="2297550"/>
              <a:ext cx="1812000" cy="548400"/>
            </a:xfrm>
            <a:prstGeom prst="rect">
              <a:avLst/>
            </a:prstGeom>
            <a:solidFill>
              <a:srgbClr val="E0F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274E13"/>
                  </a:solidFill>
                  <a:latin typeface="Inter"/>
                  <a:ea typeface="Inter"/>
                  <a:cs typeface="Inter"/>
                  <a:sym typeface="Inter"/>
                </a:rPr>
                <a:t>Increased community permissions</a:t>
              </a:r>
              <a:endParaRPr b="1" sz="1700">
                <a:solidFill>
                  <a:srgbClr val="274E1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09" name="Google Shape;909;p70"/>
          <p:cNvGrpSpPr/>
          <p:nvPr/>
        </p:nvGrpSpPr>
        <p:grpSpPr>
          <a:xfrm>
            <a:off x="3409752" y="1382870"/>
            <a:ext cx="2629291" cy="3137709"/>
            <a:chOff x="1714332" y="1826155"/>
            <a:chExt cx="1665795" cy="2029435"/>
          </a:xfrm>
        </p:grpSpPr>
        <p:sp>
          <p:nvSpPr>
            <p:cNvPr id="910" name="Google Shape;910;p70"/>
            <p:cNvSpPr/>
            <p:nvPr/>
          </p:nvSpPr>
          <p:spPr>
            <a:xfrm rot="6299970">
              <a:off x="1664383" y="2215143"/>
              <a:ext cx="1765692" cy="1251458"/>
            </a:xfrm>
            <a:custGeom>
              <a:rect b="b" l="l" r="r" t="t"/>
              <a:pathLst>
                <a:path extrusionOk="0" h="5175" w="7154">
                  <a:moveTo>
                    <a:pt x="3398" y="1"/>
                  </a:moveTo>
                  <a:cubicBezTo>
                    <a:pt x="2965" y="1"/>
                    <a:pt x="2519" y="137"/>
                    <a:pt x="2156" y="403"/>
                  </a:cubicBezTo>
                  <a:cubicBezTo>
                    <a:pt x="1" y="1981"/>
                    <a:pt x="1677" y="5175"/>
                    <a:pt x="3936" y="5175"/>
                  </a:cubicBezTo>
                  <a:cubicBezTo>
                    <a:pt x="4235" y="5175"/>
                    <a:pt x="4544" y="5119"/>
                    <a:pt x="4855" y="4997"/>
                  </a:cubicBezTo>
                  <a:cubicBezTo>
                    <a:pt x="7154" y="4088"/>
                    <a:pt x="6666" y="80"/>
                    <a:pt x="4064" y="66"/>
                  </a:cubicBezTo>
                  <a:cubicBezTo>
                    <a:pt x="4024" y="66"/>
                    <a:pt x="3980" y="76"/>
                    <a:pt x="3940" y="76"/>
                  </a:cubicBezTo>
                  <a:cubicBezTo>
                    <a:pt x="3767" y="26"/>
                    <a:pt x="3584" y="1"/>
                    <a:pt x="3398" y="1"/>
                  </a:cubicBezTo>
                  <a:close/>
                </a:path>
              </a:pathLst>
            </a:custGeom>
            <a:solidFill>
              <a:srgbClr val="E0F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0"/>
            <p:cNvSpPr txBox="1"/>
            <p:nvPr/>
          </p:nvSpPr>
          <p:spPr>
            <a:xfrm>
              <a:off x="2010148" y="2570022"/>
              <a:ext cx="1074300" cy="562800"/>
            </a:xfrm>
            <a:prstGeom prst="rect">
              <a:avLst/>
            </a:prstGeom>
            <a:solidFill>
              <a:srgbClr val="E0F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274E13"/>
                  </a:solidFill>
                  <a:latin typeface="Inter"/>
                  <a:ea typeface="Inter"/>
                  <a:cs typeface="Inter"/>
                  <a:sym typeface="Inter"/>
                </a:rPr>
                <a:t>Robust chat capabilities</a:t>
              </a:r>
              <a:endParaRPr b="1" sz="1700">
                <a:solidFill>
                  <a:srgbClr val="274E1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912" name="Google Shape;912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3" name="Google Shape;913;p70"/>
          <p:cNvGrpSpPr/>
          <p:nvPr/>
        </p:nvGrpSpPr>
        <p:grpSpPr>
          <a:xfrm>
            <a:off x="5289323" y="950481"/>
            <a:ext cx="3443506" cy="3242529"/>
            <a:chOff x="4822098" y="950494"/>
            <a:chExt cx="3443506" cy="3242529"/>
          </a:xfrm>
        </p:grpSpPr>
        <p:sp>
          <p:nvSpPr>
            <p:cNvPr id="914" name="Google Shape;914;p70"/>
            <p:cNvSpPr/>
            <p:nvPr/>
          </p:nvSpPr>
          <p:spPr>
            <a:xfrm rot="2099984">
              <a:off x="5139128" y="1576144"/>
              <a:ext cx="2809445" cy="1991228"/>
            </a:xfrm>
            <a:custGeom>
              <a:rect b="b" l="l" r="r" t="t"/>
              <a:pathLst>
                <a:path extrusionOk="0" h="5175" w="7154">
                  <a:moveTo>
                    <a:pt x="3398" y="1"/>
                  </a:moveTo>
                  <a:cubicBezTo>
                    <a:pt x="2965" y="1"/>
                    <a:pt x="2519" y="137"/>
                    <a:pt x="2156" y="403"/>
                  </a:cubicBezTo>
                  <a:cubicBezTo>
                    <a:pt x="1" y="1981"/>
                    <a:pt x="1677" y="5175"/>
                    <a:pt x="3936" y="5175"/>
                  </a:cubicBezTo>
                  <a:cubicBezTo>
                    <a:pt x="4235" y="5175"/>
                    <a:pt x="4544" y="5119"/>
                    <a:pt x="4855" y="4997"/>
                  </a:cubicBezTo>
                  <a:cubicBezTo>
                    <a:pt x="7154" y="4088"/>
                    <a:pt x="6666" y="80"/>
                    <a:pt x="4064" y="66"/>
                  </a:cubicBezTo>
                  <a:cubicBezTo>
                    <a:pt x="4024" y="66"/>
                    <a:pt x="3980" y="76"/>
                    <a:pt x="3940" y="76"/>
                  </a:cubicBezTo>
                  <a:cubicBezTo>
                    <a:pt x="3767" y="26"/>
                    <a:pt x="3584" y="1"/>
                    <a:pt x="3398" y="1"/>
                  </a:cubicBezTo>
                  <a:close/>
                </a:path>
              </a:pathLst>
            </a:custGeom>
            <a:solidFill>
              <a:srgbClr val="E0F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0"/>
            <p:cNvSpPr txBox="1"/>
            <p:nvPr/>
          </p:nvSpPr>
          <p:spPr>
            <a:xfrm>
              <a:off x="5692275" y="2329088"/>
              <a:ext cx="1895400" cy="548400"/>
            </a:xfrm>
            <a:prstGeom prst="rect">
              <a:avLst/>
            </a:prstGeom>
            <a:solidFill>
              <a:srgbClr val="E0F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274E13"/>
                  </a:solidFill>
                  <a:latin typeface="Inter"/>
                  <a:ea typeface="Inter"/>
                  <a:cs typeface="Inter"/>
                  <a:sym typeface="Inter"/>
                </a:rPr>
                <a:t>Overall more customization capabilities</a:t>
              </a:r>
              <a:endParaRPr b="1" sz="1700">
                <a:solidFill>
                  <a:srgbClr val="274E1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16" name="Google Shape;91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7" name="Google Shape;91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1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Looking forward towards the future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928" name="Google Shape;92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71"/>
          <p:cNvGrpSpPr/>
          <p:nvPr/>
        </p:nvGrpSpPr>
        <p:grpSpPr>
          <a:xfrm>
            <a:off x="483823" y="918956"/>
            <a:ext cx="3443506" cy="3242529"/>
            <a:chOff x="96373" y="918956"/>
            <a:chExt cx="3443506" cy="3242529"/>
          </a:xfrm>
        </p:grpSpPr>
        <p:sp>
          <p:nvSpPr>
            <p:cNvPr id="930" name="Google Shape;930;p71"/>
            <p:cNvSpPr/>
            <p:nvPr/>
          </p:nvSpPr>
          <p:spPr>
            <a:xfrm rot="2099984">
              <a:off x="413403" y="1544607"/>
              <a:ext cx="2809445" cy="1991228"/>
            </a:xfrm>
            <a:custGeom>
              <a:rect b="b" l="l" r="r" t="t"/>
              <a:pathLst>
                <a:path extrusionOk="0" h="5175" w="7154">
                  <a:moveTo>
                    <a:pt x="3398" y="1"/>
                  </a:moveTo>
                  <a:cubicBezTo>
                    <a:pt x="2965" y="1"/>
                    <a:pt x="2519" y="137"/>
                    <a:pt x="2156" y="403"/>
                  </a:cubicBezTo>
                  <a:cubicBezTo>
                    <a:pt x="1" y="1981"/>
                    <a:pt x="1677" y="5175"/>
                    <a:pt x="3936" y="5175"/>
                  </a:cubicBezTo>
                  <a:cubicBezTo>
                    <a:pt x="4235" y="5175"/>
                    <a:pt x="4544" y="5119"/>
                    <a:pt x="4855" y="4997"/>
                  </a:cubicBezTo>
                  <a:cubicBezTo>
                    <a:pt x="7154" y="4088"/>
                    <a:pt x="6666" y="80"/>
                    <a:pt x="4064" y="66"/>
                  </a:cubicBezTo>
                  <a:cubicBezTo>
                    <a:pt x="4024" y="66"/>
                    <a:pt x="3980" y="76"/>
                    <a:pt x="3940" y="76"/>
                  </a:cubicBezTo>
                  <a:cubicBezTo>
                    <a:pt x="3767" y="26"/>
                    <a:pt x="3584" y="1"/>
                    <a:pt x="3398" y="1"/>
                  </a:cubicBezTo>
                  <a:close/>
                </a:path>
              </a:pathLst>
            </a:custGeom>
            <a:solidFill>
              <a:srgbClr val="F8E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1"/>
            <p:cNvSpPr txBox="1"/>
            <p:nvPr/>
          </p:nvSpPr>
          <p:spPr>
            <a:xfrm>
              <a:off x="920251" y="2297550"/>
              <a:ext cx="19416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5C4B62"/>
                  </a:solidFill>
                  <a:latin typeface="Inter"/>
                  <a:ea typeface="Inter"/>
                  <a:cs typeface="Inter"/>
                  <a:sym typeface="Inter"/>
                </a:rPr>
                <a:t>Verification of contributions to challenges</a:t>
              </a:r>
              <a:endParaRPr b="1" sz="17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32" name="Google Shape;932;p71"/>
          <p:cNvGrpSpPr/>
          <p:nvPr/>
        </p:nvGrpSpPr>
        <p:grpSpPr>
          <a:xfrm>
            <a:off x="3409752" y="1382870"/>
            <a:ext cx="2629291" cy="3137709"/>
            <a:chOff x="1714332" y="1826155"/>
            <a:chExt cx="1665795" cy="2029435"/>
          </a:xfrm>
        </p:grpSpPr>
        <p:sp>
          <p:nvSpPr>
            <p:cNvPr id="933" name="Google Shape;933;p71"/>
            <p:cNvSpPr/>
            <p:nvPr/>
          </p:nvSpPr>
          <p:spPr>
            <a:xfrm rot="6299970">
              <a:off x="1664383" y="2215143"/>
              <a:ext cx="1765692" cy="1251458"/>
            </a:xfrm>
            <a:custGeom>
              <a:rect b="b" l="l" r="r" t="t"/>
              <a:pathLst>
                <a:path extrusionOk="0" h="5175" w="7154">
                  <a:moveTo>
                    <a:pt x="3398" y="1"/>
                  </a:moveTo>
                  <a:cubicBezTo>
                    <a:pt x="2965" y="1"/>
                    <a:pt x="2519" y="137"/>
                    <a:pt x="2156" y="403"/>
                  </a:cubicBezTo>
                  <a:cubicBezTo>
                    <a:pt x="1" y="1981"/>
                    <a:pt x="1677" y="5175"/>
                    <a:pt x="3936" y="5175"/>
                  </a:cubicBezTo>
                  <a:cubicBezTo>
                    <a:pt x="4235" y="5175"/>
                    <a:pt x="4544" y="5119"/>
                    <a:pt x="4855" y="4997"/>
                  </a:cubicBezTo>
                  <a:cubicBezTo>
                    <a:pt x="7154" y="4088"/>
                    <a:pt x="6666" y="80"/>
                    <a:pt x="4064" y="66"/>
                  </a:cubicBezTo>
                  <a:cubicBezTo>
                    <a:pt x="4024" y="66"/>
                    <a:pt x="3980" y="76"/>
                    <a:pt x="3940" y="76"/>
                  </a:cubicBezTo>
                  <a:cubicBezTo>
                    <a:pt x="3767" y="26"/>
                    <a:pt x="3584" y="1"/>
                    <a:pt x="3398" y="1"/>
                  </a:cubicBezTo>
                  <a:close/>
                </a:path>
              </a:pathLst>
            </a:custGeom>
            <a:solidFill>
              <a:srgbClr val="F8E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1"/>
            <p:cNvSpPr txBox="1"/>
            <p:nvPr/>
          </p:nvSpPr>
          <p:spPr>
            <a:xfrm>
              <a:off x="2010148" y="2570022"/>
              <a:ext cx="1074300" cy="562800"/>
            </a:xfrm>
            <a:prstGeom prst="rect">
              <a:avLst/>
            </a:prstGeom>
            <a:solidFill>
              <a:srgbClr val="F8E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5C4B62"/>
                  </a:solidFill>
                  <a:latin typeface="Inter"/>
                  <a:ea typeface="Inter"/>
                  <a:cs typeface="Inter"/>
                  <a:sym typeface="Inter"/>
                </a:rPr>
                <a:t>Backend speed</a:t>
              </a:r>
              <a:endParaRPr b="1" sz="17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935" name="Google Shape;935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71"/>
          <p:cNvGrpSpPr/>
          <p:nvPr/>
        </p:nvGrpSpPr>
        <p:grpSpPr>
          <a:xfrm>
            <a:off x="5289323" y="950481"/>
            <a:ext cx="3443506" cy="3242529"/>
            <a:chOff x="4822098" y="950494"/>
            <a:chExt cx="3443506" cy="3242529"/>
          </a:xfrm>
        </p:grpSpPr>
        <p:sp>
          <p:nvSpPr>
            <p:cNvPr id="937" name="Google Shape;937;p71"/>
            <p:cNvSpPr/>
            <p:nvPr/>
          </p:nvSpPr>
          <p:spPr>
            <a:xfrm rot="2099984">
              <a:off x="5139128" y="1576144"/>
              <a:ext cx="2809445" cy="1991228"/>
            </a:xfrm>
            <a:custGeom>
              <a:rect b="b" l="l" r="r" t="t"/>
              <a:pathLst>
                <a:path extrusionOk="0" h="5175" w="7154">
                  <a:moveTo>
                    <a:pt x="3398" y="1"/>
                  </a:moveTo>
                  <a:cubicBezTo>
                    <a:pt x="2965" y="1"/>
                    <a:pt x="2519" y="137"/>
                    <a:pt x="2156" y="403"/>
                  </a:cubicBezTo>
                  <a:cubicBezTo>
                    <a:pt x="1" y="1981"/>
                    <a:pt x="1677" y="5175"/>
                    <a:pt x="3936" y="5175"/>
                  </a:cubicBezTo>
                  <a:cubicBezTo>
                    <a:pt x="4235" y="5175"/>
                    <a:pt x="4544" y="5119"/>
                    <a:pt x="4855" y="4997"/>
                  </a:cubicBezTo>
                  <a:cubicBezTo>
                    <a:pt x="7154" y="4088"/>
                    <a:pt x="6666" y="80"/>
                    <a:pt x="4064" y="66"/>
                  </a:cubicBezTo>
                  <a:cubicBezTo>
                    <a:pt x="4024" y="66"/>
                    <a:pt x="3980" y="76"/>
                    <a:pt x="3940" y="76"/>
                  </a:cubicBezTo>
                  <a:cubicBezTo>
                    <a:pt x="3767" y="26"/>
                    <a:pt x="3584" y="1"/>
                    <a:pt x="3398" y="1"/>
                  </a:cubicBezTo>
                  <a:close/>
                </a:path>
              </a:pathLst>
            </a:custGeom>
            <a:solidFill>
              <a:srgbClr val="F8E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1"/>
            <p:cNvSpPr txBox="1"/>
            <p:nvPr/>
          </p:nvSpPr>
          <p:spPr>
            <a:xfrm>
              <a:off x="5645976" y="2329088"/>
              <a:ext cx="19416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5C4B62"/>
                  </a:solidFill>
                  <a:latin typeface="Inter"/>
                  <a:ea typeface="Inter"/>
                  <a:cs typeface="Inter"/>
                  <a:sym typeface="Inter"/>
                </a:rPr>
                <a:t>User authentication improvements and security</a:t>
              </a:r>
              <a:endParaRPr b="1" sz="17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39" name="Google Shape;93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0" name="Google Shape;94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075" y="2533325"/>
            <a:ext cx="1725950" cy="11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957002">
            <a:off x="4000470" y="1965933"/>
            <a:ext cx="1217609" cy="1110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2588" y="1512350"/>
            <a:ext cx="1092014" cy="7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72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key innovations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955" name="Google Shape;95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72"/>
          <p:cNvSpPr txBox="1"/>
          <p:nvPr/>
        </p:nvSpPr>
        <p:spPr>
          <a:xfrm>
            <a:off x="1767801" y="1602200"/>
            <a:ext cx="194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Playful</a:t>
            </a:r>
            <a:endParaRPr b="1" sz="17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7" name="Google Shape;957;p72"/>
          <p:cNvSpPr txBox="1"/>
          <p:nvPr/>
        </p:nvSpPr>
        <p:spPr>
          <a:xfrm>
            <a:off x="3601201" y="2297550"/>
            <a:ext cx="194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74E13"/>
                </a:solidFill>
                <a:latin typeface="Inter"/>
                <a:ea typeface="Inter"/>
                <a:cs typeface="Inter"/>
                <a:sym typeface="Inter"/>
              </a:rPr>
              <a:t>Low stakes</a:t>
            </a:r>
            <a:endParaRPr b="1" sz="1700">
              <a:solidFill>
                <a:srgbClr val="274E1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8" name="Google Shape;958;p72"/>
          <p:cNvSpPr txBox="1"/>
          <p:nvPr/>
        </p:nvSpPr>
        <p:spPr>
          <a:xfrm>
            <a:off x="5933950" y="2797050"/>
            <a:ext cx="2259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Health promoting</a:t>
            </a:r>
            <a:endParaRPr b="1" sz="17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9" name="Google Shape;959;p72"/>
          <p:cNvSpPr/>
          <p:nvPr/>
        </p:nvSpPr>
        <p:spPr>
          <a:xfrm>
            <a:off x="3354325" y="2053475"/>
            <a:ext cx="403500" cy="403500"/>
          </a:xfrm>
          <a:prstGeom prst="mathPlus">
            <a:avLst>
              <a:gd fmla="val 23520" name="adj1"/>
            </a:avLst>
          </a:prstGeom>
          <a:solidFill>
            <a:srgbClr val="C69E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2"/>
          <p:cNvSpPr/>
          <p:nvPr/>
        </p:nvSpPr>
        <p:spPr>
          <a:xfrm>
            <a:off x="5387500" y="2649850"/>
            <a:ext cx="403500" cy="403500"/>
          </a:xfrm>
          <a:prstGeom prst="mathPlus">
            <a:avLst>
              <a:gd fmla="val 23520" name="adj1"/>
            </a:avLst>
          </a:prstGeom>
          <a:solidFill>
            <a:srgbClr val="C69E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2" name="Google Shape;96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73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impact of root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974" name="Google Shape;974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3"/>
          <p:cNvSpPr txBox="1"/>
          <p:nvPr/>
        </p:nvSpPr>
        <p:spPr>
          <a:xfrm>
            <a:off x="558750" y="1593067"/>
            <a:ext cx="80265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Connecting</a:t>
            </a:r>
            <a:r>
              <a:rPr lang="en" sz="36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3600">
                <a:solidFill>
                  <a:srgbClr val="5C4B62"/>
                </a:solidFill>
                <a:latin typeface="Inter Medium"/>
                <a:ea typeface="Inter Medium"/>
                <a:cs typeface="Inter Medium"/>
                <a:sym typeface="Inter Medium"/>
              </a:rPr>
              <a:t>real-world </a:t>
            </a:r>
            <a:r>
              <a:rPr b="1" lang="en" sz="36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communities</a:t>
            </a:r>
            <a:r>
              <a:rPr lang="en" sz="36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3600">
                <a:solidFill>
                  <a:srgbClr val="5C4B62"/>
                </a:solidFill>
                <a:latin typeface="Inter Medium"/>
                <a:ea typeface="Inter Medium"/>
                <a:cs typeface="Inter Medium"/>
                <a:sym typeface="Inter Medium"/>
              </a:rPr>
              <a:t>through </a:t>
            </a:r>
            <a:r>
              <a:rPr b="1" lang="en" sz="36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wholesome</a:t>
            </a:r>
            <a:r>
              <a:rPr lang="en" sz="3600">
                <a:solidFill>
                  <a:srgbClr val="5C4B62"/>
                </a:solidFill>
                <a:latin typeface="Inter Medium"/>
                <a:ea typeface="Inter Medium"/>
                <a:cs typeface="Inter Medium"/>
                <a:sym typeface="Inter Medium"/>
              </a:rPr>
              <a:t> and </a:t>
            </a:r>
            <a:r>
              <a:rPr b="1" lang="en" sz="36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offline</a:t>
            </a:r>
            <a:r>
              <a:rPr lang="en" sz="3600">
                <a:solidFill>
                  <a:srgbClr val="5C4B62"/>
                </a:solidFill>
                <a:latin typeface="Inter Medium"/>
                <a:ea typeface="Inter Medium"/>
                <a:cs typeface="Inter Medium"/>
                <a:sym typeface="Inter Medium"/>
              </a:rPr>
              <a:t> engagement</a:t>
            </a:r>
            <a:endParaRPr b="1" sz="36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6" name="Google Shape;97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483" y="841730"/>
            <a:ext cx="2056177" cy="14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74"/>
          <p:cNvSpPr txBox="1"/>
          <p:nvPr/>
        </p:nvSpPr>
        <p:spPr>
          <a:xfrm>
            <a:off x="724913" y="2463420"/>
            <a:ext cx="43533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nurture </a:t>
            </a:r>
            <a:r>
              <a:rPr b="1" lang="en" sz="23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communities</a:t>
            </a:r>
            <a:r>
              <a:rPr b="1" lang="en" sz="23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23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through shared</a:t>
            </a:r>
            <a:r>
              <a:rPr b="1" lang="en" sz="23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23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goals</a:t>
            </a:r>
            <a:endParaRPr b="1" sz="2300">
              <a:solidFill>
                <a:srgbClr val="5F94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4" name="Google Shape;98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5" name="Google Shape;98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6076" y="1078454"/>
            <a:ext cx="2199075" cy="2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74"/>
          <p:cNvSpPr txBox="1"/>
          <p:nvPr/>
        </p:nvSpPr>
        <p:spPr>
          <a:xfrm>
            <a:off x="786875" y="3539400"/>
            <a:ext cx="4229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Lyndsea G Warkenthien | Elysia Q Smyers | John H Clark 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Nate J Fleischli | Tristan A Sinclair </a:t>
            </a:r>
            <a:b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637" y="794900"/>
            <a:ext cx="3140114" cy="2185383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75"/>
          <p:cNvSpPr txBox="1"/>
          <p:nvPr/>
        </p:nvSpPr>
        <p:spPr>
          <a:xfrm>
            <a:off x="2368038" y="3124150"/>
            <a:ext cx="44253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nurture </a:t>
            </a:r>
            <a:r>
              <a:rPr b="1" lang="en" sz="27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communities</a:t>
            </a:r>
            <a:r>
              <a:rPr b="1" lang="en" sz="27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27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through shared</a:t>
            </a:r>
            <a:r>
              <a:rPr b="1" lang="en" sz="27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2700">
                <a:solidFill>
                  <a:srgbClr val="5F946E"/>
                </a:solidFill>
                <a:latin typeface="Inter"/>
                <a:ea typeface="Inter"/>
                <a:cs typeface="Inter"/>
                <a:sym typeface="Inter"/>
              </a:rPr>
              <a:t>goals</a:t>
            </a:r>
            <a:endParaRPr b="1" sz="2700">
              <a:solidFill>
                <a:srgbClr val="5F94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9" name="Google Shape;99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00" name="Google Shape;100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/>
        </p:nvSpPr>
        <p:spPr>
          <a:xfrm>
            <a:off x="476825" y="1243375"/>
            <a:ext cx="42609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We’ve lost the days of handcrafted </a:t>
            </a:r>
            <a:r>
              <a:rPr b="1" lang="en" sz="2200">
                <a:solidFill>
                  <a:srgbClr val="FB81E4"/>
                </a:solidFill>
                <a:latin typeface="Roboto"/>
                <a:ea typeface="Roboto"/>
                <a:cs typeface="Roboto"/>
                <a:sym typeface="Roboto"/>
              </a:rPr>
              <a:t>mixtapes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… </a:t>
            </a:r>
            <a:endParaRPr b="1"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Music embedded with meaning and memories. 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411650" y="309075"/>
            <a:ext cx="387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Problem</a:t>
            </a:r>
            <a:r>
              <a:rPr lang="en" sz="30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30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 rot="-1406584">
            <a:off x="6790658" y="2022186"/>
            <a:ext cx="950890" cy="461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For Meg 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 rot="2885685">
            <a:off x="6403895" y="277229"/>
            <a:ext cx="950890" cy="461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For Em 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 rot="2699502">
            <a:off x="5324920" y="3795518"/>
            <a:ext cx="1464347" cy="4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For Jordan 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 rot="6688597">
            <a:off x="7199457" y="4763039"/>
            <a:ext cx="1464268" cy="461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For Lily 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145" y="-4125"/>
            <a:ext cx="34318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/>
          <p:nvPr/>
        </p:nvSpPr>
        <p:spPr>
          <a:xfrm>
            <a:off x="5707575" y="-25350"/>
            <a:ext cx="3441000" cy="5194200"/>
          </a:xfrm>
          <a:prstGeom prst="rect">
            <a:avLst/>
          </a:prstGeom>
          <a:solidFill>
            <a:srgbClr val="595959">
              <a:alpha val="13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25" y="4035723"/>
            <a:ext cx="965700" cy="96225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1568225" y="4360475"/>
            <a:ext cx="2078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0434"/>
              <a:buNone/>
            </a:pPr>
            <a:r>
              <a:rPr b="1" lang="en" sz="1265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mayannw@stanford.edu</a:t>
            </a:r>
            <a:endParaRPr b="1" sz="1265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123456</a:t>
            </a:r>
            <a:endParaRPr b="1" sz="1265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28" y="4012372"/>
            <a:ext cx="978600" cy="98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2949" y="4205700"/>
            <a:ext cx="822902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6"/>
          <p:cNvSpPr txBox="1"/>
          <p:nvPr/>
        </p:nvSpPr>
        <p:spPr>
          <a:xfrm>
            <a:off x="6312650" y="1854450"/>
            <a:ext cx="2263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10"/>
              </a:rPr>
              <a:t>mary@test.com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test12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8" name="Google Shape;1018;p76"/>
          <p:cNvSpPr txBox="1"/>
          <p:nvPr/>
        </p:nvSpPr>
        <p:spPr>
          <a:xfrm>
            <a:off x="400600" y="476550"/>
            <a:ext cx="67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C4B62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Check out the app…</a:t>
            </a:r>
            <a:endParaRPr b="1" sz="2600">
              <a:solidFill>
                <a:srgbClr val="5C4B6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19" name="Google Shape;101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0" name="Google Shape;1020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1" name="Google Shape;1021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16800" y="1249050"/>
            <a:ext cx="2510400" cy="25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810" y="712600"/>
            <a:ext cx="2553201" cy="1776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8" name="Google Shape;102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31250" y="153288"/>
            <a:ext cx="2056175" cy="1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125" y="-1193350"/>
            <a:ext cx="2553199" cy="1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4475" y="4437925"/>
            <a:ext cx="5338575" cy="26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55294">
            <a:off x="4523600" y="-1809325"/>
            <a:ext cx="2891225" cy="26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2025" y="-1166012"/>
            <a:ext cx="3312283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59325" y="3825682"/>
            <a:ext cx="2629250" cy="1771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77"/>
          <p:cNvSpPr txBox="1"/>
          <p:nvPr/>
        </p:nvSpPr>
        <p:spPr>
          <a:xfrm>
            <a:off x="2933494" y="3311391"/>
            <a:ext cx="1221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Lyndsea Warkenthien</a:t>
            </a:r>
            <a:endParaRPr b="1" sz="11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5" name="Google Shape;1035;p77"/>
          <p:cNvSpPr txBox="1"/>
          <p:nvPr/>
        </p:nvSpPr>
        <p:spPr>
          <a:xfrm>
            <a:off x="1583387" y="4514566"/>
            <a:ext cx="699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Jack Clark</a:t>
            </a:r>
            <a:endParaRPr b="1" sz="11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6" name="Google Shape;1036;p77"/>
          <p:cNvSpPr txBox="1"/>
          <p:nvPr/>
        </p:nvSpPr>
        <p:spPr>
          <a:xfrm>
            <a:off x="2070199" y="3311391"/>
            <a:ext cx="836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Elysia Smyers</a:t>
            </a:r>
            <a:endParaRPr b="1" sz="11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77"/>
          <p:cNvSpPr txBox="1"/>
          <p:nvPr/>
        </p:nvSpPr>
        <p:spPr>
          <a:xfrm>
            <a:off x="870013" y="3311391"/>
            <a:ext cx="11139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Nate </a:t>
            </a:r>
            <a:endParaRPr b="1" sz="11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Fleischli</a:t>
            </a:r>
            <a:r>
              <a:rPr b="1" lang="en" sz="9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9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8" name="Google Shape;1038;p77"/>
          <p:cNvSpPr txBox="1"/>
          <p:nvPr/>
        </p:nvSpPr>
        <p:spPr>
          <a:xfrm>
            <a:off x="2530898" y="4514566"/>
            <a:ext cx="848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5C4B62"/>
                </a:solidFill>
                <a:latin typeface="Inter"/>
                <a:ea typeface="Inter"/>
                <a:cs typeface="Inter"/>
                <a:sym typeface="Inter"/>
              </a:rPr>
              <a:t>Tristan Sinclair</a:t>
            </a:r>
            <a:endParaRPr b="1" sz="1100">
              <a:solidFill>
                <a:srgbClr val="5C4B6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39" name="Google Shape;1039;p77"/>
          <p:cNvPicPr preferRelativeResize="0"/>
          <p:nvPr/>
        </p:nvPicPr>
        <p:blipFill rotWithShape="1">
          <a:blip r:embed="rId10">
            <a:alphaModFix/>
          </a:blip>
          <a:srcRect b="16363" l="21647" r="21653" t="11104"/>
          <a:stretch/>
        </p:blipFill>
        <p:spPr>
          <a:xfrm>
            <a:off x="1017563" y="2559625"/>
            <a:ext cx="750300" cy="763500"/>
          </a:xfrm>
          <a:prstGeom prst="ellipse">
            <a:avLst/>
          </a:prstGeom>
          <a:noFill/>
          <a:ln cap="flat" cmpd="sng" w="38100">
            <a:solidFill>
              <a:srgbClr val="F8E6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0" name="Google Shape;1040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84189" y="2571564"/>
            <a:ext cx="739500" cy="739500"/>
          </a:xfrm>
          <a:prstGeom prst="ellipse">
            <a:avLst/>
          </a:prstGeom>
          <a:noFill/>
          <a:ln cap="flat" cmpd="sng" w="38100">
            <a:solidFill>
              <a:srgbClr val="E0FFC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1" name="Google Shape;1041;p77"/>
          <p:cNvPicPr preferRelativeResize="0"/>
          <p:nvPr/>
        </p:nvPicPr>
        <p:blipFill rotWithShape="1">
          <a:blip r:embed="rId12">
            <a:alphaModFix/>
          </a:blip>
          <a:srcRect b="14668" l="0" r="0" t="0"/>
          <a:stretch/>
        </p:blipFill>
        <p:spPr>
          <a:xfrm>
            <a:off x="3140123" y="2571564"/>
            <a:ext cx="739500" cy="739500"/>
          </a:xfrm>
          <a:prstGeom prst="ellipse">
            <a:avLst/>
          </a:prstGeom>
          <a:noFill/>
          <a:ln cap="flat" cmpd="sng" w="38100">
            <a:solidFill>
              <a:srgbClr val="F8E6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2" name="Google Shape;1042;p77"/>
          <p:cNvPicPr preferRelativeResize="0"/>
          <p:nvPr/>
        </p:nvPicPr>
        <p:blipFill rotWithShape="1">
          <a:blip r:embed="rId13">
            <a:alphaModFix/>
          </a:blip>
          <a:srcRect b="14286" l="0" r="0" t="14279"/>
          <a:stretch/>
        </p:blipFill>
        <p:spPr>
          <a:xfrm>
            <a:off x="1528864" y="3774739"/>
            <a:ext cx="739500" cy="739500"/>
          </a:xfrm>
          <a:prstGeom prst="ellipse">
            <a:avLst/>
          </a:prstGeom>
          <a:noFill/>
          <a:ln cap="flat" cmpd="sng" w="38100">
            <a:solidFill>
              <a:srgbClr val="E0FFC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3" name="Google Shape;1043;p7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60191" y="3784006"/>
            <a:ext cx="720900" cy="720900"/>
          </a:xfrm>
          <a:prstGeom prst="ellipse">
            <a:avLst/>
          </a:prstGeom>
          <a:noFill/>
          <a:ln cap="flat" cmpd="sng" w="38100">
            <a:solidFill>
              <a:srgbClr val="F8E6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4" name="Google Shape;1044;p77"/>
          <p:cNvPicPr preferRelativeResize="0"/>
          <p:nvPr/>
        </p:nvPicPr>
        <p:blipFill rotWithShape="1">
          <a:blip r:embed="rId15">
            <a:alphaModFix/>
          </a:blip>
          <a:srcRect b="0" l="29897" r="30133" t="0"/>
          <a:stretch/>
        </p:blipFill>
        <p:spPr>
          <a:xfrm>
            <a:off x="5194901" y="233050"/>
            <a:ext cx="2553201" cy="501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454" y="0"/>
            <a:ext cx="343154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5712450" y="10150"/>
            <a:ext cx="3441000" cy="5194200"/>
          </a:xfrm>
          <a:prstGeom prst="rect">
            <a:avLst/>
          </a:prstGeom>
          <a:solidFill>
            <a:srgbClr val="595959">
              <a:alpha val="2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 rot="-1406584">
            <a:off x="6790658" y="2022186"/>
            <a:ext cx="950890" cy="461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For Meg 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 rot="2885685">
            <a:off x="6403895" y="277229"/>
            <a:ext cx="950890" cy="461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For Em 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 rot="1505601">
            <a:off x="8467527" y="1256684"/>
            <a:ext cx="950732" cy="4618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For Felix 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 rot="2699502">
            <a:off x="5324920" y="3795518"/>
            <a:ext cx="1464347" cy="4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For Jordan 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 rot="6688597">
            <a:off x="7199457" y="4763039"/>
            <a:ext cx="1464268" cy="461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For Lily 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455150" y="1258988"/>
            <a:ext cx="45621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B81E4"/>
                </a:solidFill>
                <a:latin typeface="Roboto"/>
                <a:ea typeface="Roboto"/>
                <a:cs typeface="Roboto"/>
                <a:sym typeface="Roboto"/>
              </a:rPr>
              <a:t>Memremix</a:t>
            </a:r>
            <a:r>
              <a:rPr lang="en" sz="2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: a social music app where users can: </a:t>
            </a:r>
            <a:endParaRPr sz="22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Roboto"/>
              <a:buChar char="-"/>
            </a:pPr>
            <a:r>
              <a:rPr lang="en" sz="2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Gift and receive mixtapes</a:t>
            </a:r>
            <a:endParaRPr sz="22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Roboto"/>
              <a:buChar char="-"/>
            </a:pPr>
            <a:r>
              <a:rPr lang="en" sz="2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Revisit music memories </a:t>
            </a:r>
            <a:endParaRPr sz="22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Roboto"/>
              <a:buChar char="-"/>
            </a:pPr>
            <a:r>
              <a:rPr lang="en" sz="2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Explore community music </a:t>
            </a:r>
            <a:endParaRPr sz="22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411650" y="309075"/>
            <a:ext cx="387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Solution </a:t>
            </a:r>
            <a:r>
              <a:rPr lang="en" sz="30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30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6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25" y="4035723"/>
            <a:ext cx="965700" cy="96225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1568225" y="4360475"/>
            <a:ext cx="2078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0434"/>
              <a:buNone/>
            </a:pPr>
            <a:r>
              <a:rPr b="1" lang="en" sz="1265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mayannw@stanford.edu</a:t>
            </a:r>
            <a:endParaRPr b="1" sz="1265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123456</a:t>
            </a:r>
            <a:endParaRPr b="1" sz="1265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28" y="4012372"/>
            <a:ext cx="978600" cy="98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8235" l="0" r="-522" t="8243"/>
          <a:stretch/>
        </p:blipFill>
        <p:spPr>
          <a:xfrm>
            <a:off x="-47625" y="0"/>
            <a:ext cx="9239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-95100" y="0"/>
            <a:ext cx="9353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>
            <a:off x="-47625" y="328077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-47625" y="348502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 rot="10800000">
            <a:off x="7397700" y="1834925"/>
            <a:ext cx="1746300" cy="95400"/>
          </a:xfrm>
          <a:prstGeom prst="rect">
            <a:avLst/>
          </a:prstGeom>
          <a:solidFill>
            <a:srgbClr val="FB81E4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 rot="10800000">
            <a:off x="8082000" y="1630675"/>
            <a:ext cx="1062000" cy="95400"/>
          </a:xfrm>
          <a:prstGeom prst="rect">
            <a:avLst/>
          </a:prstGeom>
          <a:solidFill>
            <a:srgbClr val="A0F5F2">
              <a:alpha val="8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2514450" y="1288950"/>
            <a:ext cx="4115100" cy="2565600"/>
          </a:xfrm>
          <a:prstGeom prst="roundRect">
            <a:avLst>
              <a:gd fmla="val 6115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476" y="920475"/>
            <a:ext cx="5144974" cy="35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/>
          <p:nvPr/>
        </p:nvSpPr>
        <p:spPr>
          <a:xfrm>
            <a:off x="2876850" y="1630675"/>
            <a:ext cx="3383400" cy="4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3519890" y="1591982"/>
            <a:ext cx="21234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Design Evolution  </a:t>
            </a:r>
            <a:endParaRPr sz="2600">
              <a:solidFill>
                <a:schemeClr val="dk1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7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/>
        </p:nvSpPr>
        <p:spPr>
          <a:xfrm>
            <a:off x="411650" y="309075"/>
            <a:ext cx="387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V1: How it started… </a:t>
            </a:r>
            <a:r>
              <a:rPr lang="en" sz="32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30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30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5946000" y="1642888"/>
            <a:ext cx="3423000" cy="2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0F5F2"/>
                </a:solidFill>
                <a:latin typeface="Roboto"/>
                <a:ea typeface="Roboto"/>
                <a:cs typeface="Roboto"/>
                <a:sym typeface="Roboto"/>
              </a:rPr>
              <a:t>MemReprise</a:t>
            </a:r>
            <a:r>
              <a:rPr b="1" lang="en" sz="2200">
                <a:solidFill>
                  <a:srgbClr val="FB81E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(V1) centered around individual 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music reflection  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29" y="1071225"/>
            <a:ext cx="2256670" cy="338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1225"/>
            <a:ext cx="2314550" cy="338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325" y="1071269"/>
            <a:ext cx="2256676" cy="33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8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50" y="1127800"/>
            <a:ext cx="1770025" cy="36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411650" y="309075"/>
            <a:ext cx="658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  <a:latin typeface="Caveat"/>
                <a:ea typeface="Caveat"/>
                <a:cs typeface="Caveat"/>
                <a:sym typeface="Caveat"/>
              </a:rPr>
              <a:t>V2: Memreprise to MemRemix   </a:t>
            </a:r>
            <a:endParaRPr sz="3000">
              <a:solidFill>
                <a:srgbClr val="D9D9D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 rotWithShape="1">
          <a:blip r:embed="rId4">
            <a:alphaModFix/>
          </a:blip>
          <a:srcRect b="0" l="0" r="0" t="5508"/>
          <a:stretch/>
        </p:blipFill>
        <p:spPr>
          <a:xfrm>
            <a:off x="660938" y="1546400"/>
            <a:ext cx="1636262" cy="31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4572000" y="1569050"/>
            <a:ext cx="40608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MemRemix</a:t>
            </a:r>
            <a:r>
              <a:rPr b="1" lang="en" sz="2200">
                <a:solidFill>
                  <a:srgbClr val="FB81E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(V2) pivoted to social mixtapes   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8713800" y="0"/>
            <a:ext cx="53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434"/>
              <a:buNone/>
            </a:pPr>
            <a:r>
              <a:rPr b="1" lang="en" sz="1265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9</a:t>
            </a:r>
            <a:endParaRPr sz="895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4572000" y="2785000"/>
            <a:ext cx="43278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 st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ill room for design improvement… how do we make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2200">
                <a:solidFill>
                  <a:srgbClr val="FB81E4"/>
                </a:solidFill>
                <a:latin typeface="Roboto"/>
                <a:ea typeface="Roboto"/>
                <a:cs typeface="Roboto"/>
                <a:sym typeface="Roboto"/>
              </a:rPr>
              <a:t>Modern day mixtapes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” ?  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582075" y="4299475"/>
            <a:ext cx="1838400" cy="450000"/>
          </a:xfrm>
          <a:prstGeom prst="rect">
            <a:avLst/>
          </a:prstGeom>
          <a:noFill/>
          <a:ln cap="flat" cmpd="sng" w="38100">
            <a:solidFill>
              <a:srgbClr val="4154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582075" y="2785000"/>
            <a:ext cx="1794000" cy="925500"/>
          </a:xfrm>
          <a:prstGeom prst="rect">
            <a:avLst/>
          </a:prstGeom>
          <a:noFill/>
          <a:ln cap="flat" cmpd="sng" w="38100">
            <a:solidFill>
              <a:srgbClr val="4154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025" y="1127800"/>
            <a:ext cx="1770025" cy="36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 rotWithShape="1">
          <a:blip r:embed="rId5">
            <a:alphaModFix/>
          </a:blip>
          <a:srcRect b="1990" l="0" r="0" t="4551"/>
          <a:stretch/>
        </p:blipFill>
        <p:spPr>
          <a:xfrm>
            <a:off x="2693225" y="1546400"/>
            <a:ext cx="1561650" cy="31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/>
          <p:nvPr/>
        </p:nvSpPr>
        <p:spPr>
          <a:xfrm>
            <a:off x="2599250" y="2785000"/>
            <a:ext cx="1794000" cy="925500"/>
          </a:xfrm>
          <a:prstGeom prst="rect">
            <a:avLst/>
          </a:prstGeom>
          <a:noFill/>
          <a:ln cap="flat" cmpd="sng" w="38100">
            <a:solidFill>
              <a:srgbClr val="4154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